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351" r:id="rId3"/>
    <p:sldId id="265" r:id="rId4"/>
    <p:sldId id="368" r:id="rId5"/>
    <p:sldId id="365" r:id="rId6"/>
    <p:sldId id="346" r:id="rId7"/>
    <p:sldId id="328" r:id="rId8"/>
    <p:sldId id="366" r:id="rId9"/>
    <p:sldId id="379" r:id="rId10"/>
    <p:sldId id="380" r:id="rId11"/>
    <p:sldId id="381" r:id="rId12"/>
    <p:sldId id="382" r:id="rId13"/>
    <p:sldId id="383" r:id="rId14"/>
    <p:sldId id="384" r:id="rId15"/>
    <p:sldId id="385" r:id="rId16"/>
    <p:sldId id="386" r:id="rId17"/>
    <p:sldId id="387" r:id="rId18"/>
    <p:sldId id="393" r:id="rId19"/>
    <p:sldId id="394" r:id="rId20"/>
    <p:sldId id="395" r:id="rId21"/>
    <p:sldId id="388" r:id="rId22"/>
    <p:sldId id="389" r:id="rId23"/>
    <p:sldId id="390" r:id="rId24"/>
    <p:sldId id="391" r:id="rId25"/>
    <p:sldId id="392" r:id="rId26"/>
    <p:sldId id="396" r:id="rId27"/>
    <p:sldId id="397" r:id="rId28"/>
    <p:sldId id="369" r:id="rId29"/>
    <p:sldId id="399" r:id="rId30"/>
    <p:sldId id="400" r:id="rId31"/>
    <p:sldId id="401" r:id="rId32"/>
    <p:sldId id="402" r:id="rId33"/>
    <p:sldId id="403" r:id="rId34"/>
    <p:sldId id="405" r:id="rId35"/>
    <p:sldId id="404" r:id="rId36"/>
    <p:sldId id="406" r:id="rId37"/>
    <p:sldId id="407" r:id="rId38"/>
    <p:sldId id="408" r:id="rId39"/>
    <p:sldId id="367" r:id="rId40"/>
    <p:sldId id="411" r:id="rId41"/>
    <p:sldId id="412" r:id="rId42"/>
    <p:sldId id="413" r:id="rId43"/>
    <p:sldId id="414" r:id="rId44"/>
    <p:sldId id="415" r:id="rId45"/>
    <p:sldId id="416" r:id="rId46"/>
    <p:sldId id="418" r:id="rId47"/>
    <p:sldId id="419" r:id="rId48"/>
    <p:sldId id="417" r:id="rId49"/>
    <p:sldId id="421" r:id="rId50"/>
    <p:sldId id="422" r:id="rId51"/>
    <p:sldId id="423" r:id="rId5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A9D18E"/>
    <a:srgbClr val="D1D7E1"/>
    <a:srgbClr val="C5E2FF"/>
    <a:srgbClr val="CCCC00"/>
    <a:srgbClr val="C55A11"/>
    <a:srgbClr val="FFFFFF"/>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4" d="100"/>
          <a:sy n="94" d="100"/>
        </p:scale>
        <p:origin x="355" y="1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35847303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8163970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E564F-7977-488C-9789-57EB4E8897C5}"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82931645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1E564F-7977-488C-9789-57EB4E8897C5}"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114994909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1E564F-7977-488C-9789-57EB4E8897C5}" type="datetimeFigureOut">
              <a:rPr lang="pt-BR" smtClean="0"/>
              <a:t>21/03/2015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45753466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1E564F-7977-488C-9789-57EB4E8897C5}" type="datetimeFigureOut">
              <a:rPr lang="pt-BR" smtClean="0"/>
              <a:t>21/03/2015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67450101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E564F-7977-488C-9789-57EB4E8897C5}" type="datetimeFigureOut">
              <a:rPr lang="pt-BR" smtClean="0"/>
              <a:t>21/03/2015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54552198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E564F-7977-488C-9789-57EB4E8897C5}"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405371553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E564F-7977-488C-9789-57EB4E8897C5}" type="datetimeFigureOut">
              <a:rPr lang="pt-BR" smtClean="0"/>
              <a:t>21/03/2015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264798041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11963779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1E564F-7977-488C-9789-57EB4E8897C5}" type="datetimeFigureOut">
              <a:rPr lang="pt-BR" smtClean="0"/>
              <a:t>21/03/2015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3898811-A977-4C82-90BA-5B158D41456A}" type="slidenum">
              <a:rPr lang="pt-BR" smtClean="0"/>
              <a:t>‹#›</a:t>
            </a:fld>
            <a:endParaRPr lang="pt-BR"/>
          </a:p>
        </p:txBody>
      </p:sp>
    </p:spTree>
    <p:extLst>
      <p:ext uri="{BB962C8B-B14F-4D97-AF65-F5344CB8AC3E}">
        <p14:creationId xmlns:p14="http://schemas.microsoft.com/office/powerpoint/2010/main" val="333187426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E564F-7977-488C-9789-57EB4E8897C5}" type="datetimeFigureOut">
              <a:rPr lang="pt-BR" smtClean="0"/>
              <a:t>21/03/2015</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98811-A977-4C82-90BA-5B158D41456A}" type="slidenum">
              <a:rPr lang="pt-BR" smtClean="0"/>
              <a:t>‹#›</a:t>
            </a:fld>
            <a:endParaRPr lang="pt-BR"/>
          </a:p>
        </p:txBody>
      </p:sp>
    </p:spTree>
    <p:extLst>
      <p:ext uri="{BB962C8B-B14F-4D97-AF65-F5344CB8AC3E}">
        <p14:creationId xmlns:p14="http://schemas.microsoft.com/office/powerpoint/2010/main" val="41375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6" y="0"/>
            <a:ext cx="9163526" cy="6858000"/>
          </a:xfrm>
          <a:prstGeom prst="rect">
            <a:avLst/>
          </a:prstGeom>
        </p:spPr>
      </p:pic>
      <p:sp>
        <p:nvSpPr>
          <p:cNvPr id="5" name="TextBox 4"/>
          <p:cNvSpPr txBox="1"/>
          <p:nvPr/>
        </p:nvSpPr>
        <p:spPr>
          <a:xfrm>
            <a:off x="544011" y="578734"/>
            <a:ext cx="8646289" cy="738664"/>
          </a:xfrm>
          <a:prstGeom prst="rect">
            <a:avLst/>
          </a:prstGeom>
          <a:noFill/>
        </p:spPr>
        <p:txBody>
          <a:bodyPr wrap="square" rtlCol="0">
            <a:spAutoFit/>
          </a:bodyPr>
          <a:lstStyle/>
          <a:p>
            <a:r>
              <a:rPr lang="pt-BR" sz="4200" dirty="0" smtClean="0">
                <a:solidFill>
                  <a:schemeClr val="bg2">
                    <a:lumMod val="10000"/>
                  </a:schemeClr>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rPr>
              <a:t>Exposição Bíblica</a:t>
            </a:r>
            <a:endParaRPr lang="pt-BR" sz="4200" dirty="0">
              <a:solidFill>
                <a:schemeClr val="bg2">
                  <a:lumMod val="10000"/>
                </a:schemeClr>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36653" y="2027498"/>
            <a:ext cx="9107347" cy="954107"/>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r>
              <a:rPr lang="pt-BR" sz="5600" b="1" dirty="0" smtClean="0">
                <a:solidFill>
                  <a:schemeClr val="bg1"/>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rPr>
              <a:t>EVANGELHO DE JOÃO</a:t>
            </a:r>
            <a:endParaRPr lang="pt-BR" sz="5600" b="1" dirty="0">
              <a:solidFill>
                <a:schemeClr val="bg1"/>
              </a:solidFill>
              <a:effectLst>
                <a:outerShdw blurRad="60007" dir="2000400" sy="-30000" kx="-800400" algn="bl" rotWithShape="0">
                  <a:prstClr val="black">
                    <a:alpha val="2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312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4" name="Retângulo 3"/>
          <p:cNvSpPr/>
          <p:nvPr/>
        </p:nvSpPr>
        <p:spPr>
          <a:xfrm>
            <a:off x="0" y="0"/>
            <a:ext cx="9144000" cy="4401205"/>
          </a:xfrm>
          <a:prstGeom prst="rect">
            <a:avLst/>
          </a:prstGeom>
        </p:spPr>
        <p:txBody>
          <a:bodyPr wrap="square">
            <a:spAutoFit/>
          </a:bodyPr>
          <a:lstStyle/>
          <a:p>
            <a:pPr lvl="0"/>
            <a:r>
              <a:rPr lang="pt-BR" sz="2800" b="1" dirty="0"/>
              <a:t>No Prólogo </a:t>
            </a:r>
            <a:r>
              <a:rPr lang="pt-BR" sz="2800" b="1" dirty="0">
                <a:solidFill>
                  <a:srgbClr val="FF0000"/>
                </a:solidFill>
              </a:rPr>
              <a:t>(1.1-18)</a:t>
            </a:r>
          </a:p>
          <a:p>
            <a:pPr lvl="1"/>
            <a:endParaRPr lang="pt-BR" sz="2800" dirty="0" smtClean="0"/>
          </a:p>
          <a:p>
            <a:pPr marL="914400" lvl="1" indent="-457200">
              <a:buFont typeface="Wingdings" panose="05000000000000000000" pitchFamily="2" charset="2"/>
              <a:buChar char="q"/>
            </a:pPr>
            <a:r>
              <a:rPr lang="pt-BR" sz="2800" dirty="0" smtClean="0"/>
              <a:t>João </a:t>
            </a:r>
            <a:r>
              <a:rPr lang="pt-BR" sz="2800" dirty="0"/>
              <a:t>apresenta Deus no céu, demonstrando a </a:t>
            </a:r>
            <a:r>
              <a:rPr lang="pt-BR" sz="2800" b="1" dirty="0"/>
              <a:t>Deidade </a:t>
            </a:r>
            <a:r>
              <a:rPr lang="pt-BR" sz="2800" dirty="0"/>
              <a:t>de Jesus </a:t>
            </a:r>
            <a:r>
              <a:rPr lang="pt-BR" sz="2800" b="1" dirty="0">
                <a:solidFill>
                  <a:srgbClr val="FF0000"/>
                </a:solidFill>
              </a:rPr>
              <a:t>(1.1-9</a:t>
            </a:r>
            <a:r>
              <a:rPr lang="pt-BR" sz="2800" b="1" dirty="0" smtClean="0">
                <a:solidFill>
                  <a:srgbClr val="FF0000"/>
                </a:solidFill>
              </a:rPr>
              <a:t>)</a:t>
            </a:r>
          </a:p>
          <a:p>
            <a:pPr lvl="1"/>
            <a:endParaRPr lang="pt-BR" sz="2800" b="1" dirty="0">
              <a:solidFill>
                <a:srgbClr val="FF0000"/>
              </a:solidFill>
            </a:endParaRPr>
          </a:p>
          <a:p>
            <a:pPr marL="914400" lvl="1" indent="-457200">
              <a:buFont typeface="Wingdings" panose="05000000000000000000" pitchFamily="2" charset="2"/>
              <a:buChar char="q"/>
            </a:pPr>
            <a:r>
              <a:rPr lang="pt-BR" sz="2800" dirty="0"/>
              <a:t>Depois, ele apresenta Deus na terra, demonstrando a </a:t>
            </a:r>
            <a:r>
              <a:rPr lang="pt-BR" sz="2800" b="1" dirty="0"/>
              <a:t>Encarnação</a:t>
            </a:r>
            <a:r>
              <a:rPr lang="pt-BR" sz="2800" dirty="0"/>
              <a:t> de Cristo </a:t>
            </a:r>
            <a:r>
              <a:rPr lang="pt-BR" sz="2800" b="1" dirty="0">
                <a:solidFill>
                  <a:srgbClr val="FF0000"/>
                </a:solidFill>
              </a:rPr>
              <a:t>(1.10-14</a:t>
            </a:r>
            <a:r>
              <a:rPr lang="pt-BR" sz="2800" b="1" dirty="0" smtClean="0">
                <a:solidFill>
                  <a:srgbClr val="FF0000"/>
                </a:solidFill>
              </a:rPr>
              <a:t>)</a:t>
            </a:r>
          </a:p>
          <a:p>
            <a:pPr lvl="1"/>
            <a:endParaRPr lang="pt-BR" sz="2800" b="1" dirty="0">
              <a:solidFill>
                <a:srgbClr val="FF0000"/>
              </a:solidFill>
            </a:endParaRPr>
          </a:p>
          <a:p>
            <a:pPr marL="914400" lvl="1" indent="-457200">
              <a:buFont typeface="Wingdings" panose="05000000000000000000" pitchFamily="2" charset="2"/>
              <a:buChar char="q"/>
            </a:pPr>
            <a:r>
              <a:rPr lang="pt-BR" sz="2800" dirty="0"/>
              <a:t>E por fim, ele apresenta </a:t>
            </a:r>
            <a:r>
              <a:rPr lang="pt-BR" sz="2800" b="1" dirty="0"/>
              <a:t>Deus na glória  </a:t>
            </a:r>
            <a:r>
              <a:rPr lang="pt-BR" sz="2800" b="1" dirty="0">
                <a:solidFill>
                  <a:srgbClr val="FF0000"/>
                </a:solidFill>
              </a:rPr>
              <a:t>(1.15-18</a:t>
            </a:r>
            <a:r>
              <a:rPr lang="pt-BR" sz="2800" b="1" dirty="0" smtClean="0">
                <a:solidFill>
                  <a:srgbClr val="FF0000"/>
                </a:solidFill>
              </a:rPr>
              <a:t>)</a:t>
            </a:r>
          </a:p>
          <a:p>
            <a:pPr lvl="1"/>
            <a:endParaRPr lang="pt-BR" sz="2800" b="1" dirty="0">
              <a:solidFill>
                <a:srgbClr val="FF0000"/>
              </a:solidFill>
            </a:endParaRPr>
          </a:p>
        </p:txBody>
      </p:sp>
    </p:spTree>
    <p:extLst>
      <p:ext uri="{BB962C8B-B14F-4D97-AF65-F5344CB8AC3E}">
        <p14:creationId xmlns:p14="http://schemas.microsoft.com/office/powerpoint/2010/main" val="25715403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7" dur="500"/>
                                        <p:tgtEl>
                                          <p:spTgt spid="4">
                                            <p:txEl>
                                              <p:pRg st="2" end="2"/>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1" dur="500"/>
                                        <p:tgtEl>
                                          <p:spTgt spid="4">
                                            <p:txEl>
                                              <p:pRg st="4" end="4"/>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Effect transition="in" filter="randombar(horizontal)">
                                      <p:cBhvr>
                                        <p:cTn id="1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2" name="Rectangle 1"/>
          <p:cNvSpPr/>
          <p:nvPr/>
        </p:nvSpPr>
        <p:spPr>
          <a:xfrm>
            <a:off x="383721" y="1380134"/>
            <a:ext cx="8205108" cy="1228157"/>
          </a:xfrm>
          <a:prstGeom prst="rect">
            <a:avLst/>
          </a:prstGeom>
        </p:spPr>
        <p:txBody>
          <a:bodyPr wrap="square">
            <a:spAutoFit/>
          </a:bodyPr>
          <a:lstStyle/>
          <a:p>
            <a:pPr algn="ctr">
              <a:lnSpc>
                <a:spcPct val="107000"/>
              </a:lnSpc>
              <a:spcAft>
                <a:spcPts val="800"/>
              </a:spcAft>
            </a:pPr>
            <a:r>
              <a:rPr lang="pt-BR" sz="7500" b="1" dirty="0" smtClean="0">
                <a:latin typeface="Century Gothic" panose="020B0502020202020204" pitchFamily="34" charset="0"/>
                <a:ea typeface="Calibri" panose="020F0502020204030204" pitchFamily="34" charset="0"/>
                <a:cs typeface="Times New Roman" panose="02020603050405020304" pitchFamily="18" charset="0"/>
              </a:rPr>
              <a:t>João 1.15-18</a:t>
            </a:r>
            <a:endParaRPr lang="pt-BR" sz="7500" b="1"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824592" y="449036"/>
            <a:ext cx="7698923" cy="553998"/>
          </a:xfrm>
          <a:prstGeom prst="rect">
            <a:avLst/>
          </a:prstGeom>
          <a:noFill/>
        </p:spPr>
        <p:txBody>
          <a:bodyPr wrap="square" rtlCol="0">
            <a:spAutoFit/>
          </a:bodyPr>
          <a:lstStyle/>
          <a:p>
            <a:r>
              <a:rPr lang="pt-BR" sz="3000" u="sng" dirty="0" smtClean="0">
                <a:solidFill>
                  <a:schemeClr val="accent1">
                    <a:lumMod val="75000"/>
                  </a:schemeClr>
                </a:solidFill>
                <a:latin typeface="+mj-lt"/>
              </a:rPr>
              <a:t>                           Mensagem 4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Tree>
    <p:extLst>
      <p:ext uri="{BB962C8B-B14F-4D97-AF65-F5344CB8AC3E}">
        <p14:creationId xmlns:p14="http://schemas.microsoft.com/office/powerpoint/2010/main" val="10153319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2" name="Rectangle 1"/>
          <p:cNvSpPr/>
          <p:nvPr/>
        </p:nvSpPr>
        <p:spPr>
          <a:xfrm>
            <a:off x="383721" y="1380134"/>
            <a:ext cx="8205108" cy="2232919"/>
          </a:xfrm>
          <a:prstGeom prst="rect">
            <a:avLst/>
          </a:prstGeom>
        </p:spPr>
        <p:txBody>
          <a:bodyPr wrap="square">
            <a:spAutoFit/>
          </a:bodyPr>
          <a:lstStyle/>
          <a:p>
            <a:pPr algn="ctr">
              <a:lnSpc>
                <a:spcPct val="107000"/>
              </a:lnSpc>
              <a:spcAft>
                <a:spcPts val="800"/>
              </a:spcAft>
            </a:pPr>
            <a:r>
              <a:rPr lang="pt-BR" sz="6500" b="1" dirty="0" smtClean="0">
                <a:solidFill>
                  <a:schemeClr val="accent1">
                    <a:lumMod val="50000"/>
                  </a:schemeClr>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rPr>
              <a:t>Revelações Sobre a Graça</a:t>
            </a:r>
            <a:endParaRPr lang="pt-BR" sz="6500" b="1" dirty="0">
              <a:solidFill>
                <a:schemeClr val="accent1">
                  <a:lumMod val="50000"/>
                </a:schemeClr>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824592" y="449036"/>
            <a:ext cx="7698923" cy="553998"/>
          </a:xfrm>
          <a:prstGeom prst="rect">
            <a:avLst/>
          </a:prstGeom>
          <a:noFill/>
        </p:spPr>
        <p:txBody>
          <a:bodyPr wrap="square" rtlCol="0">
            <a:spAutoFit/>
          </a:bodyPr>
          <a:lstStyle/>
          <a:p>
            <a:r>
              <a:rPr lang="pt-BR" sz="3000" u="sng" dirty="0" smtClean="0">
                <a:solidFill>
                  <a:schemeClr val="accent1">
                    <a:lumMod val="75000"/>
                  </a:schemeClr>
                </a:solidFill>
                <a:latin typeface="+mj-lt"/>
              </a:rPr>
              <a:t>                           Mensagem 4                                    </a:t>
            </a:r>
            <a:r>
              <a:rPr lang="pt-BR" sz="100" u="sng" dirty="0" smtClean="0">
                <a:solidFill>
                  <a:schemeClr val="accent1">
                    <a:lumMod val="75000"/>
                  </a:schemeClr>
                </a:solidFill>
                <a:latin typeface="+mj-lt"/>
              </a:rPr>
              <a:t>.</a:t>
            </a:r>
            <a:endParaRPr lang="pt-BR" sz="100" u="sng" dirty="0">
              <a:solidFill>
                <a:schemeClr val="accent1">
                  <a:lumMod val="75000"/>
                </a:schemeClr>
              </a:solidFill>
              <a:latin typeface="+mj-lt"/>
            </a:endParaRPr>
          </a:p>
        </p:txBody>
      </p:sp>
    </p:spTree>
    <p:extLst>
      <p:ext uri="{BB962C8B-B14F-4D97-AF65-F5344CB8AC3E}">
        <p14:creationId xmlns:p14="http://schemas.microsoft.com/office/powerpoint/2010/main" val="13780350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2" name="TextBox 1"/>
          <p:cNvSpPr txBox="1"/>
          <p:nvPr/>
        </p:nvSpPr>
        <p:spPr>
          <a:xfrm>
            <a:off x="236928" y="97971"/>
            <a:ext cx="8653816" cy="1092607"/>
          </a:xfrm>
          <a:prstGeom prst="rect">
            <a:avLst/>
          </a:prstGeom>
          <a:noFill/>
        </p:spPr>
        <p:txBody>
          <a:bodyPr wrap="square" rtlCol="0">
            <a:spAutoFit/>
          </a:bodyPr>
          <a:lstStyle/>
          <a:p>
            <a:r>
              <a:rPr lang="pt-BR" sz="6500" b="1" dirty="0" smtClean="0">
                <a:solidFill>
                  <a:srgbClr val="C00000"/>
                </a:solidFill>
                <a:latin typeface="+mj-lt"/>
              </a:rPr>
              <a:t>Você crê em Jesus?</a:t>
            </a:r>
            <a:endParaRPr lang="pt-BR" sz="6500" b="1" dirty="0">
              <a:solidFill>
                <a:srgbClr val="C00000"/>
              </a:solidFill>
              <a:latin typeface="+mj-lt"/>
            </a:endParaRPr>
          </a:p>
        </p:txBody>
      </p:sp>
      <p:sp>
        <p:nvSpPr>
          <p:cNvPr id="6" name="TextBox 5"/>
          <p:cNvSpPr txBox="1"/>
          <p:nvPr/>
        </p:nvSpPr>
        <p:spPr>
          <a:xfrm>
            <a:off x="217878" y="1262742"/>
            <a:ext cx="8653816" cy="1092607"/>
          </a:xfrm>
          <a:prstGeom prst="rect">
            <a:avLst/>
          </a:prstGeom>
          <a:noFill/>
        </p:spPr>
        <p:txBody>
          <a:bodyPr wrap="square" rtlCol="0">
            <a:spAutoFit/>
          </a:bodyPr>
          <a:lstStyle/>
          <a:p>
            <a:r>
              <a:rPr lang="pt-BR" sz="6500" b="1" dirty="0" smtClean="0">
                <a:solidFill>
                  <a:srgbClr val="C00000"/>
                </a:solidFill>
                <a:latin typeface="+mj-lt"/>
              </a:rPr>
              <a:t>Você crê que Ele é Deus?</a:t>
            </a:r>
            <a:endParaRPr lang="pt-BR" sz="6500" b="1" dirty="0">
              <a:solidFill>
                <a:srgbClr val="C00000"/>
              </a:solidFill>
              <a:latin typeface="+mj-lt"/>
            </a:endParaRPr>
          </a:p>
        </p:txBody>
      </p:sp>
      <p:sp>
        <p:nvSpPr>
          <p:cNvPr id="7" name="TextBox 6"/>
          <p:cNvSpPr txBox="1"/>
          <p:nvPr/>
        </p:nvSpPr>
        <p:spPr>
          <a:xfrm>
            <a:off x="215158" y="2362199"/>
            <a:ext cx="8928842" cy="2000548"/>
          </a:xfrm>
          <a:prstGeom prst="rect">
            <a:avLst/>
          </a:prstGeom>
          <a:noFill/>
        </p:spPr>
        <p:txBody>
          <a:bodyPr wrap="square" rtlCol="0">
            <a:spAutoFit/>
          </a:bodyPr>
          <a:lstStyle/>
          <a:p>
            <a:r>
              <a:rPr lang="pt-BR" sz="6200" b="1" dirty="0" smtClean="0">
                <a:solidFill>
                  <a:srgbClr val="C00000"/>
                </a:solidFill>
                <a:latin typeface="+mj-lt"/>
              </a:rPr>
              <a:t>Você foi alcançado pela graça que o liga ao Eterno?</a:t>
            </a:r>
            <a:endParaRPr lang="pt-BR" sz="6200" b="1" dirty="0">
              <a:solidFill>
                <a:srgbClr val="C00000"/>
              </a:solidFill>
              <a:latin typeface="+mj-lt"/>
            </a:endParaRPr>
          </a:p>
        </p:txBody>
      </p:sp>
      <p:sp>
        <p:nvSpPr>
          <p:cNvPr id="9" name="TextBox 8"/>
          <p:cNvSpPr txBox="1"/>
          <p:nvPr/>
        </p:nvSpPr>
        <p:spPr>
          <a:xfrm>
            <a:off x="-54428" y="1336119"/>
            <a:ext cx="8653816" cy="2092881"/>
          </a:xfrm>
          <a:prstGeom prst="rect">
            <a:avLst/>
          </a:prstGeom>
          <a:solidFill>
            <a:schemeClr val="accent4">
              <a:lumMod val="60000"/>
              <a:lumOff val="40000"/>
            </a:schemeClr>
          </a:solidFill>
          <a:ln>
            <a:solidFill>
              <a:schemeClr val="tx1">
                <a:lumMod val="85000"/>
                <a:lumOff val="15000"/>
              </a:schemeClr>
            </a:solidFill>
          </a:ln>
        </p:spPr>
        <p:txBody>
          <a:bodyPr wrap="square" rtlCol="0">
            <a:spAutoFit/>
          </a:bodyPr>
          <a:lstStyle/>
          <a:p>
            <a:pPr algn="ctr"/>
            <a:r>
              <a:rPr lang="pt-BR" sz="6500" b="1" dirty="0" smtClean="0">
                <a:latin typeface="+mj-lt"/>
              </a:rPr>
              <a:t>O que mais lhe falta para adorá-Lo?</a:t>
            </a:r>
            <a:endParaRPr lang="pt-BR" sz="6500" b="1" dirty="0">
              <a:latin typeface="+mj-lt"/>
            </a:endParaRPr>
          </a:p>
        </p:txBody>
      </p:sp>
    </p:spTree>
    <p:extLst>
      <p:ext uri="{BB962C8B-B14F-4D97-AF65-F5344CB8AC3E}">
        <p14:creationId xmlns:p14="http://schemas.microsoft.com/office/powerpoint/2010/main" val="3566271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6" y="0"/>
            <a:ext cx="9163526" cy="6858000"/>
          </a:xfrm>
          <a:prstGeom prst="rect">
            <a:avLst/>
          </a:prstGeom>
        </p:spPr>
      </p:pic>
      <p:sp>
        <p:nvSpPr>
          <p:cNvPr id="6" name="TextBox 5"/>
          <p:cNvSpPr txBox="1"/>
          <p:nvPr/>
        </p:nvSpPr>
        <p:spPr>
          <a:xfrm>
            <a:off x="101968" y="156797"/>
            <a:ext cx="8960390" cy="3400931"/>
          </a:xfrm>
          <a:prstGeom prst="rect">
            <a:avLst/>
          </a:prstGeom>
          <a:noFill/>
          <a:effectLst>
            <a:outerShdw blurRad="152400" dist="317500" dir="5400000" sx="90000" sy="-19000" rotWithShape="0">
              <a:prstClr val="black">
                <a:alpha val="15000"/>
              </a:prstClr>
            </a:outerShdw>
          </a:effectLst>
        </p:spPr>
        <p:txBody>
          <a:bodyPr wrap="square" rtlCol="0">
            <a:spAutoFit/>
          </a:bodyPr>
          <a:lstStyle/>
          <a:p>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Conhecer a </a:t>
            </a:r>
            <a:r>
              <a:rPr lang="pt-BR" sz="5500" b="1" dirty="0" smtClean="0">
                <a:solidFill>
                  <a:schemeClr val="accent1">
                    <a:lumMod val="50000"/>
                  </a:schemeClr>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Jesus</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p>
          <a:p>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e o que nos foi </a:t>
            </a:r>
            <a:r>
              <a:rPr lang="pt-BR" sz="5500" b="1" dirty="0" smtClean="0">
                <a:solidFill>
                  <a:srgbClr val="C00000"/>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revelado</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p>
          <a:p>
            <a:r>
              <a:rPr lang="pt-BR" sz="50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nos</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leva a entender </a:t>
            </a:r>
            <a:r>
              <a:rPr lang="pt-BR" sz="4500" b="1"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que Ele </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é o </a:t>
            </a:r>
          </a:p>
          <a:p>
            <a:r>
              <a:rPr lang="pt-BR" sz="5500" b="1" dirty="0" smtClean="0">
                <a:solidFill>
                  <a:schemeClr val="accent1">
                    <a:lumMod val="50000"/>
                  </a:schemeClr>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Único</a:t>
            </a:r>
            <a:r>
              <a:rPr lang="pt-BR" sz="5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digno de ser </a:t>
            </a:r>
            <a:r>
              <a:rPr lang="pt-BR" sz="5500" b="1" dirty="0" smtClean="0">
                <a:solidFill>
                  <a:srgbClr val="C00000"/>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adorado</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a:t>
            </a:r>
            <a:endParaRPr lang="pt-BR" sz="4500" b="1" dirty="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703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750" fill="hold"/>
                                        <p:tgtEl>
                                          <p:spTgt spid="6"/>
                                        </p:tgtEl>
                                        <p:attrNameLst>
                                          <p:attrName>ppt_w</p:attrName>
                                        </p:attrNameLst>
                                      </p:cBhvr>
                                      <p:tavLst>
                                        <p:tav tm="0">
                                          <p:val>
                                            <p:fltVal val="0"/>
                                          </p:val>
                                        </p:tav>
                                        <p:tav tm="100000">
                                          <p:val>
                                            <p:strVal val="#ppt_w"/>
                                          </p:val>
                                        </p:tav>
                                      </p:tavLst>
                                    </p:anim>
                                    <p:anim calcmode="lin" valueType="num">
                                      <p:cBhvr>
                                        <p:cTn id="8" dur="1750" fill="hold"/>
                                        <p:tgtEl>
                                          <p:spTgt spid="6"/>
                                        </p:tgtEl>
                                        <p:attrNameLst>
                                          <p:attrName>ppt_h</p:attrName>
                                        </p:attrNameLst>
                                      </p:cBhvr>
                                      <p:tavLst>
                                        <p:tav tm="0">
                                          <p:val>
                                            <p:fltVal val="0"/>
                                          </p:val>
                                        </p:tav>
                                        <p:tav tm="100000">
                                          <p:val>
                                            <p:strVal val="#ppt_h"/>
                                          </p:val>
                                        </p:tav>
                                      </p:tavLst>
                                    </p:anim>
                                    <p:animEffect transition="in" filter="fade">
                                      <p:cBhvr>
                                        <p:cTn id="9"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8" name="TextBox 7"/>
          <p:cNvSpPr txBox="1"/>
          <p:nvPr/>
        </p:nvSpPr>
        <p:spPr>
          <a:xfrm>
            <a:off x="334735" y="163289"/>
            <a:ext cx="8205107" cy="938719"/>
          </a:xfrm>
          <a:prstGeom prst="rect">
            <a:avLst/>
          </a:prstGeom>
          <a:noFill/>
        </p:spPr>
        <p:txBody>
          <a:bodyPr wrap="square" rtlCol="0">
            <a:spAutoFit/>
          </a:bodyPr>
          <a:lstStyle/>
          <a:p>
            <a:pPr algn="ctr"/>
            <a:r>
              <a:rPr lang="pt-BR" sz="5500" b="1" dirty="0" smtClean="0"/>
              <a:t>Revelações sobre a Graça</a:t>
            </a:r>
            <a:endParaRPr lang="pt-BR" sz="5500" b="1" dirty="0"/>
          </a:p>
        </p:txBody>
      </p:sp>
      <p:sp>
        <p:nvSpPr>
          <p:cNvPr id="9" name="TextBox 8"/>
          <p:cNvSpPr txBox="1"/>
          <p:nvPr/>
        </p:nvSpPr>
        <p:spPr>
          <a:xfrm>
            <a:off x="634091" y="1842404"/>
            <a:ext cx="8205107" cy="2015936"/>
          </a:xfrm>
          <a:prstGeom prst="rect">
            <a:avLst/>
          </a:prstGeom>
          <a:noFill/>
        </p:spPr>
        <p:txBody>
          <a:bodyPr wrap="square" rtlCol="0">
            <a:spAutoFit/>
          </a:bodyPr>
          <a:lstStyle/>
          <a:p>
            <a:r>
              <a:rPr lang="pt-BR" sz="3500" dirty="0" smtClean="0"/>
              <a:t>V14 – cheio de graça e de verdade.</a:t>
            </a:r>
          </a:p>
          <a:p>
            <a:endParaRPr lang="pt-BR" sz="5500" dirty="0"/>
          </a:p>
          <a:p>
            <a:r>
              <a:rPr lang="pt-BR" sz="3500" dirty="0" smtClean="0"/>
              <a:t>V16 – plenitude e graça sobre graça</a:t>
            </a:r>
            <a:endParaRPr lang="pt-BR" sz="3500" dirty="0"/>
          </a:p>
        </p:txBody>
      </p:sp>
      <p:sp>
        <p:nvSpPr>
          <p:cNvPr id="12" name="TextBox 11"/>
          <p:cNvSpPr txBox="1"/>
          <p:nvPr/>
        </p:nvSpPr>
        <p:spPr>
          <a:xfrm>
            <a:off x="1276133" y="1194704"/>
            <a:ext cx="8205107" cy="2015936"/>
          </a:xfrm>
          <a:prstGeom prst="rect">
            <a:avLst/>
          </a:prstGeom>
          <a:noFill/>
        </p:spPr>
        <p:txBody>
          <a:bodyPr wrap="square" rtlCol="0">
            <a:spAutoFit/>
          </a:bodyPr>
          <a:lstStyle/>
          <a:p>
            <a:r>
              <a:rPr lang="pt-BR" sz="3500" i="1" dirty="0" smtClean="0">
                <a:solidFill>
                  <a:srgbClr val="C00000"/>
                </a:solidFill>
              </a:rPr>
              <a:t>(v6-8 testemunho de João Batista)</a:t>
            </a:r>
          </a:p>
          <a:p>
            <a:endParaRPr lang="pt-BR" sz="5500" dirty="0"/>
          </a:p>
          <a:p>
            <a:r>
              <a:rPr lang="pt-BR" sz="3500" i="1" dirty="0" smtClean="0">
                <a:solidFill>
                  <a:srgbClr val="C00000"/>
                </a:solidFill>
              </a:rPr>
              <a:t>(v 15 testemunho </a:t>
            </a:r>
            <a:r>
              <a:rPr lang="pt-BR" sz="3500" i="1" dirty="0">
                <a:solidFill>
                  <a:srgbClr val="C00000"/>
                </a:solidFill>
              </a:rPr>
              <a:t>de João Batista)</a:t>
            </a:r>
          </a:p>
        </p:txBody>
      </p:sp>
    </p:spTree>
    <p:extLst>
      <p:ext uri="{BB962C8B-B14F-4D97-AF65-F5344CB8AC3E}">
        <p14:creationId xmlns:p14="http://schemas.microsoft.com/office/powerpoint/2010/main" val="26924551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39176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Este é o de quem eu disse: </a:t>
            </a:r>
            <a:r>
              <a:rPr lang="pt-BR" sz="3200" dirty="0">
                <a:latin typeface="Calibri Light" panose="020F0302020204030204" pitchFamily="34" charset="0"/>
                <a:ea typeface="Calibri" panose="020F0502020204030204" pitchFamily="34" charset="0"/>
                <a:cs typeface="Times New Roman" panose="02020603050405020304" pitchFamily="18" charset="0"/>
              </a:rPr>
              <a:t>o que vem depois de mim tem, contudo, a primazia,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3976" y="5180591"/>
            <a:ext cx="9144000" cy="1376724"/>
          </a:xfrm>
          <a:prstGeom prst="rect">
            <a:avLst/>
          </a:prstGeom>
          <a:solidFill>
            <a:schemeClr val="bg1"/>
          </a:solidFill>
        </p:spPr>
        <p:txBody>
          <a:bodyPr wrap="square">
            <a:spAutoFit/>
          </a:bodyPr>
          <a:lstStyle/>
          <a:p>
            <a:pPr marL="228600" indent="-228600">
              <a:lnSpc>
                <a:spcPct val="107000"/>
              </a:lnSpc>
            </a:pPr>
            <a:r>
              <a:rPr lang="pt-BR" sz="2600" dirty="0" smtClean="0">
                <a:solidFill>
                  <a:srgbClr val="C00000"/>
                </a:solidFill>
                <a:latin typeface="+mj-lt"/>
              </a:rPr>
              <a:t>Jo 1.19  </a:t>
            </a:r>
            <a:r>
              <a:rPr lang="pt-BR" sz="2600" dirty="0" smtClean="0">
                <a:latin typeface="+mj-lt"/>
              </a:rPr>
              <a:t> </a:t>
            </a:r>
            <a:r>
              <a:rPr lang="pt-BR" sz="2600" dirty="0">
                <a:solidFill>
                  <a:schemeClr val="bg1"/>
                </a:solidFill>
                <a:latin typeface="+mj-lt"/>
              </a:rPr>
              <a:t>Este foi o testemunho de João, </a:t>
            </a:r>
            <a:r>
              <a:rPr lang="pt-BR" sz="2600" b="1" u="sng" dirty="0">
                <a:solidFill>
                  <a:schemeClr val="bg1"/>
                </a:solidFill>
                <a:latin typeface="+mj-lt"/>
              </a:rPr>
              <a:t>quando os judeus lhe enviaram de Jerusalém sacerdotes e levitas </a:t>
            </a:r>
            <a:r>
              <a:rPr lang="pt-BR" sz="2600" dirty="0">
                <a:solidFill>
                  <a:schemeClr val="bg1"/>
                </a:solidFill>
                <a:latin typeface="+mj-lt"/>
              </a:rPr>
              <a:t>para lhe perguntarem: Quem és tu</a:t>
            </a:r>
            <a:r>
              <a:rPr lang="pt-BR" sz="2600" dirty="0" smtClean="0">
                <a:solidFill>
                  <a:schemeClr val="bg1"/>
                </a:solidFill>
                <a:latin typeface="+mj-lt"/>
              </a:rPr>
              <a:t>?.</a:t>
            </a:r>
            <a:endParaRPr lang="pt-BR" sz="2600" dirty="0">
              <a:solidFill>
                <a:schemeClr val="bg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82932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Este é o de quem eu disse: </a:t>
            </a:r>
            <a:r>
              <a:rPr lang="pt-BR" sz="3200" dirty="0">
                <a:latin typeface="Calibri Light" panose="020F0302020204030204" pitchFamily="34" charset="0"/>
                <a:ea typeface="Calibri" panose="020F0502020204030204" pitchFamily="34" charset="0"/>
                <a:cs typeface="Times New Roman" panose="02020603050405020304" pitchFamily="18" charset="0"/>
              </a:rPr>
              <a:t>o que vem depois de mim tem, contudo, a primazia,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3976" y="5180591"/>
            <a:ext cx="9144000" cy="1376724"/>
          </a:xfrm>
          <a:prstGeom prst="rect">
            <a:avLst/>
          </a:prstGeom>
          <a:solidFill>
            <a:schemeClr val="bg1"/>
          </a:solidFill>
        </p:spPr>
        <p:txBody>
          <a:bodyPr wrap="square">
            <a:spAutoFit/>
          </a:bodyPr>
          <a:lstStyle/>
          <a:p>
            <a:pPr marL="228600" indent="-228600">
              <a:lnSpc>
                <a:spcPct val="107000"/>
              </a:lnSpc>
            </a:pPr>
            <a:r>
              <a:rPr lang="pt-BR" sz="2600" dirty="0" smtClean="0">
                <a:solidFill>
                  <a:srgbClr val="C00000"/>
                </a:solidFill>
                <a:latin typeface="+mj-lt"/>
              </a:rPr>
              <a:t>Jo 1.19  </a:t>
            </a:r>
            <a:r>
              <a:rPr lang="pt-BR" sz="2600" dirty="0" smtClean="0">
                <a:latin typeface="+mj-lt"/>
              </a:rPr>
              <a:t> </a:t>
            </a:r>
            <a:r>
              <a:rPr lang="pt-BR" sz="2600" dirty="0">
                <a:latin typeface="+mj-lt"/>
              </a:rPr>
              <a:t>Este foi o testemunho de João, </a:t>
            </a:r>
            <a:r>
              <a:rPr lang="pt-BR" sz="2600" b="1" u="sng" dirty="0">
                <a:solidFill>
                  <a:srgbClr val="C00000"/>
                </a:solidFill>
                <a:latin typeface="+mj-lt"/>
              </a:rPr>
              <a:t>quando os judeus lhe enviaram de Jerusalém sacerdotes e levitas </a:t>
            </a:r>
            <a:r>
              <a:rPr lang="pt-BR" sz="2600" dirty="0">
                <a:latin typeface="+mj-lt"/>
              </a:rPr>
              <a:t>para lhe perguntarem: Quem és tu</a:t>
            </a:r>
            <a:r>
              <a:rPr lang="pt-BR" sz="2600" dirty="0" smtClean="0">
                <a:latin typeface="+mj-lt"/>
              </a:rPr>
              <a:t>?</a:t>
            </a:r>
            <a:r>
              <a:rPr lang="pt-BR" sz="2600" dirty="0" smtClean="0">
                <a:solidFill>
                  <a:schemeClr val="bg1"/>
                </a:solidFill>
                <a:latin typeface="+mj-lt"/>
              </a:rPr>
              <a:t>.</a:t>
            </a:r>
            <a:endParaRPr lang="pt-BR" sz="2600" dirty="0">
              <a:solidFill>
                <a:schemeClr val="bg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2064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3976" y="5180591"/>
            <a:ext cx="9144000" cy="1292662"/>
          </a:xfrm>
          <a:prstGeom prst="rect">
            <a:avLst/>
          </a:prstGeom>
          <a:solidFill>
            <a:schemeClr val="bg1"/>
          </a:solidFill>
        </p:spPr>
        <p:txBody>
          <a:bodyPr wrap="square">
            <a:spAutoFit/>
          </a:bodyPr>
          <a:lstStyle/>
          <a:p>
            <a:r>
              <a:rPr lang="pt-BR" sz="2600" dirty="0" smtClean="0">
                <a:solidFill>
                  <a:srgbClr val="C00000"/>
                </a:solidFill>
                <a:latin typeface="+mj-lt"/>
              </a:rPr>
              <a:t>Jo 1.26-27  </a:t>
            </a:r>
            <a:r>
              <a:rPr lang="pt-BR" sz="2600" dirty="0" smtClean="0">
                <a:latin typeface="+mj-lt"/>
              </a:rPr>
              <a:t> </a:t>
            </a:r>
            <a:r>
              <a:rPr lang="pt-BR" sz="2600" dirty="0">
                <a:solidFill>
                  <a:schemeClr val="bg1"/>
                </a:solidFill>
                <a:latin typeface="+mj-lt"/>
              </a:rPr>
              <a:t>Respondeu-lhes João: Eu batizo com água; mas, no meio de vós, está quem vós não conheceis</a:t>
            </a:r>
            <a:r>
              <a:rPr lang="pt-BR" sz="2600" dirty="0" smtClean="0">
                <a:solidFill>
                  <a:schemeClr val="bg1"/>
                </a:solidFill>
                <a:latin typeface="+mj-lt"/>
              </a:rPr>
              <a:t>, o </a:t>
            </a:r>
            <a:r>
              <a:rPr lang="pt-BR" sz="2600" dirty="0">
                <a:solidFill>
                  <a:schemeClr val="bg1"/>
                </a:solidFill>
                <a:latin typeface="+mj-lt"/>
              </a:rPr>
              <a:t>qual vem após mim, do qual não sou digno de desatar-lhe as correias das sandálias.</a:t>
            </a: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Tree>
    <p:extLst>
      <p:ext uri="{BB962C8B-B14F-4D97-AF65-F5344CB8AC3E}">
        <p14:creationId xmlns:p14="http://schemas.microsoft.com/office/powerpoint/2010/main" val="2409941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3976" y="5180591"/>
            <a:ext cx="9144000" cy="1292662"/>
          </a:xfrm>
          <a:prstGeom prst="rect">
            <a:avLst/>
          </a:prstGeom>
          <a:solidFill>
            <a:schemeClr val="bg1"/>
          </a:solidFill>
        </p:spPr>
        <p:txBody>
          <a:bodyPr wrap="square">
            <a:spAutoFit/>
          </a:bodyPr>
          <a:lstStyle/>
          <a:p>
            <a:r>
              <a:rPr lang="pt-BR" sz="2600" dirty="0" smtClean="0">
                <a:solidFill>
                  <a:srgbClr val="C00000"/>
                </a:solidFill>
                <a:latin typeface="+mj-lt"/>
              </a:rPr>
              <a:t>Jo 1.26-27  </a:t>
            </a:r>
            <a:r>
              <a:rPr lang="pt-BR" sz="2600" dirty="0" smtClean="0">
                <a:latin typeface="+mj-lt"/>
              </a:rPr>
              <a:t> </a:t>
            </a:r>
            <a:r>
              <a:rPr lang="pt-BR" sz="2600" dirty="0">
                <a:latin typeface="+mj-lt"/>
              </a:rPr>
              <a:t>Respondeu-lhes João: Eu batizo com água; mas, no meio de vós, está quem vós não conheceis</a:t>
            </a:r>
            <a:r>
              <a:rPr lang="pt-BR" sz="2600" dirty="0" smtClean="0">
                <a:latin typeface="+mj-lt"/>
              </a:rPr>
              <a:t>, </a:t>
            </a:r>
            <a:r>
              <a:rPr lang="pt-BR" sz="2600" b="1" u="sng" dirty="0" smtClean="0">
                <a:solidFill>
                  <a:srgbClr val="C00000"/>
                </a:solidFill>
                <a:latin typeface="+mj-lt"/>
              </a:rPr>
              <a:t>o </a:t>
            </a:r>
            <a:r>
              <a:rPr lang="pt-BR" sz="2600" b="1" u="sng" dirty="0">
                <a:solidFill>
                  <a:srgbClr val="C00000"/>
                </a:solidFill>
                <a:latin typeface="+mj-lt"/>
              </a:rPr>
              <a:t>qual vem após mim, do qual não sou digno de desatar-lhe as correias das sandálias</a:t>
            </a:r>
            <a:r>
              <a:rPr lang="pt-BR" sz="2600" dirty="0">
                <a:latin typeface="+mj-lt"/>
              </a:rPr>
              <a:t>.</a:t>
            </a: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Tree>
    <p:extLst>
      <p:ext uri="{BB962C8B-B14F-4D97-AF65-F5344CB8AC3E}">
        <p14:creationId xmlns:p14="http://schemas.microsoft.com/office/powerpoint/2010/main" val="18691582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723549"/>
          </a:xfrm>
          <a:prstGeom prst="rect">
            <a:avLst/>
          </a:prstGeom>
          <a:solidFill>
            <a:schemeClr val="bg1"/>
          </a:solidFill>
        </p:spPr>
        <p:txBody>
          <a:bodyPr wrap="square">
            <a:spAutoFit/>
          </a:bodyPr>
          <a:lstStyle/>
          <a:p>
            <a:r>
              <a:rPr lang="pt-BR" sz="2700" dirty="0" smtClean="0">
                <a:solidFill>
                  <a:srgbClr val="C00000"/>
                </a:solidFill>
                <a:latin typeface="+mj-lt"/>
              </a:rPr>
              <a:t>Jo 1.29-30</a:t>
            </a:r>
            <a:r>
              <a:rPr lang="pt-BR" sz="2800" dirty="0" smtClean="0"/>
              <a:t> </a:t>
            </a:r>
            <a:r>
              <a:rPr lang="pt-BR" sz="2600" dirty="0">
                <a:solidFill>
                  <a:schemeClr val="bg1"/>
                </a:solidFill>
                <a:latin typeface="+mj-lt"/>
              </a:rPr>
              <a:t>No dia seguinte, viu João a Jesus, que vinha para ele, e disse: Eis o Cordeiro de Deus, que tira o pecado do </a:t>
            </a:r>
            <a:r>
              <a:rPr lang="pt-BR" sz="2600" dirty="0" smtClean="0">
                <a:solidFill>
                  <a:schemeClr val="bg1"/>
                </a:solidFill>
                <a:latin typeface="+mj-lt"/>
              </a:rPr>
              <a:t>mundo! É </a:t>
            </a:r>
            <a:r>
              <a:rPr lang="pt-BR" sz="2600" dirty="0">
                <a:solidFill>
                  <a:schemeClr val="bg1"/>
                </a:solidFill>
                <a:latin typeface="+mj-lt"/>
              </a:rPr>
              <a:t>este a favor de quem eu disse: após mim vem um varão que tem a primazia, porque já existia antes de mim.</a:t>
            </a:r>
            <a:endParaRPr lang="pt-BR" sz="2600" dirty="0">
              <a:solidFill>
                <a:schemeClr val="bg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1900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723549"/>
          </a:xfrm>
          <a:prstGeom prst="rect">
            <a:avLst/>
          </a:prstGeom>
          <a:solidFill>
            <a:schemeClr val="bg1"/>
          </a:solidFill>
        </p:spPr>
        <p:txBody>
          <a:bodyPr wrap="square">
            <a:spAutoFit/>
          </a:bodyPr>
          <a:lstStyle/>
          <a:p>
            <a:r>
              <a:rPr lang="pt-BR" sz="2700" dirty="0" smtClean="0">
                <a:solidFill>
                  <a:srgbClr val="C00000"/>
                </a:solidFill>
                <a:latin typeface="+mj-lt"/>
              </a:rPr>
              <a:t>Jo 1.29-30</a:t>
            </a:r>
            <a:r>
              <a:rPr lang="pt-BR" sz="2800" dirty="0" smtClean="0"/>
              <a:t> </a:t>
            </a:r>
            <a:r>
              <a:rPr lang="pt-BR" sz="2600" dirty="0">
                <a:latin typeface="+mj-lt"/>
              </a:rPr>
              <a:t>No dia seguinte, viu João a Jesus, que vinha para ele, e disse: Eis o Cordeiro de Deus, que tira o pecado do </a:t>
            </a:r>
            <a:r>
              <a:rPr lang="pt-BR" sz="2600" dirty="0" smtClean="0">
                <a:latin typeface="+mj-lt"/>
              </a:rPr>
              <a:t>mundo! É </a:t>
            </a:r>
            <a:r>
              <a:rPr lang="pt-BR" sz="2600" dirty="0">
                <a:latin typeface="+mj-lt"/>
              </a:rPr>
              <a:t>este a favor de quem eu disse: após mim vem um varão </a:t>
            </a:r>
            <a:r>
              <a:rPr lang="pt-BR" sz="2600" b="1" u="sng" dirty="0">
                <a:solidFill>
                  <a:srgbClr val="C00000"/>
                </a:solidFill>
                <a:latin typeface="+mj-lt"/>
              </a:rPr>
              <a:t>que tem a primazia,</a:t>
            </a:r>
            <a:r>
              <a:rPr lang="pt-BR" sz="2600" dirty="0">
                <a:latin typeface="+mj-lt"/>
              </a:rPr>
              <a:t> porque já existia antes de mim.</a:t>
            </a:r>
            <a:endParaRPr lang="pt-BR" sz="2600" dirty="0">
              <a:solidFill>
                <a:schemeClr val="bg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0325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1.35-37</a:t>
            </a:r>
            <a:r>
              <a:rPr lang="pt-BR" sz="2600" dirty="0" smtClean="0">
                <a:latin typeface="+mj-lt"/>
              </a:rPr>
              <a:t>  </a:t>
            </a:r>
            <a:r>
              <a:rPr lang="pt-BR" sz="2600" dirty="0">
                <a:solidFill>
                  <a:schemeClr val="bg1"/>
                </a:solidFill>
                <a:latin typeface="+mj-lt"/>
              </a:rPr>
              <a:t>No dia seguinte, estava João outra vez na companhia de dois dos seus </a:t>
            </a:r>
            <a:r>
              <a:rPr lang="pt-BR" sz="2600" dirty="0" smtClean="0">
                <a:solidFill>
                  <a:schemeClr val="bg1"/>
                </a:solidFill>
                <a:latin typeface="+mj-lt"/>
              </a:rPr>
              <a:t>discípulos e</a:t>
            </a:r>
            <a:r>
              <a:rPr lang="pt-BR" sz="2600" dirty="0">
                <a:solidFill>
                  <a:schemeClr val="bg1"/>
                </a:solidFill>
                <a:latin typeface="+mj-lt"/>
              </a:rPr>
              <a:t>, vendo Jesus passar, disse: Eis o Cordeiro de Deus</a:t>
            </a:r>
            <a:r>
              <a:rPr lang="pt-BR" sz="2600" dirty="0" smtClean="0">
                <a:solidFill>
                  <a:schemeClr val="bg1"/>
                </a:solidFill>
                <a:latin typeface="+mj-lt"/>
              </a:rPr>
              <a:t>! </a:t>
            </a:r>
            <a:endParaRPr lang="pt-BR" sz="2600" dirty="0">
              <a:solidFill>
                <a:schemeClr val="bg1"/>
              </a:solidFill>
              <a:latin typeface="+mj-lt"/>
            </a:endParaRPr>
          </a:p>
          <a:p>
            <a:r>
              <a:rPr lang="pt-BR" sz="2600" dirty="0" smtClean="0">
                <a:solidFill>
                  <a:schemeClr val="bg1"/>
                </a:solidFill>
                <a:latin typeface="+mj-lt"/>
              </a:rPr>
              <a:t>Os </a:t>
            </a:r>
            <a:r>
              <a:rPr lang="pt-BR" sz="2600" dirty="0">
                <a:solidFill>
                  <a:schemeClr val="bg1"/>
                </a:solidFill>
                <a:latin typeface="+mj-lt"/>
              </a:rPr>
              <a:t>dois discípulos, ouvindo-o dizer isto, seguiram Jesus.</a:t>
            </a:r>
          </a:p>
        </p:txBody>
      </p:sp>
    </p:spTree>
    <p:extLst>
      <p:ext uri="{BB962C8B-B14F-4D97-AF65-F5344CB8AC3E}">
        <p14:creationId xmlns:p14="http://schemas.microsoft.com/office/powerpoint/2010/main" val="1502949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1.35-37</a:t>
            </a:r>
            <a:r>
              <a:rPr lang="pt-BR" sz="2600" dirty="0" smtClean="0">
                <a:latin typeface="+mj-lt"/>
              </a:rPr>
              <a:t>  </a:t>
            </a:r>
            <a:r>
              <a:rPr lang="pt-BR" sz="2600" dirty="0">
                <a:latin typeface="+mj-lt"/>
              </a:rPr>
              <a:t>No dia seguinte, estava João outra vez na companhia de </a:t>
            </a:r>
            <a:r>
              <a:rPr lang="pt-BR" sz="2600" b="1" u="sng" dirty="0">
                <a:solidFill>
                  <a:srgbClr val="C00000"/>
                </a:solidFill>
                <a:latin typeface="+mj-lt"/>
              </a:rPr>
              <a:t>dois dos seus </a:t>
            </a:r>
            <a:r>
              <a:rPr lang="pt-BR" sz="2600" b="1" u="sng" dirty="0" smtClean="0">
                <a:solidFill>
                  <a:srgbClr val="C00000"/>
                </a:solidFill>
                <a:latin typeface="+mj-lt"/>
              </a:rPr>
              <a:t>discípulos </a:t>
            </a:r>
            <a:r>
              <a:rPr lang="pt-BR" sz="2600" dirty="0" smtClean="0">
                <a:latin typeface="+mj-lt"/>
              </a:rPr>
              <a:t>e</a:t>
            </a:r>
            <a:r>
              <a:rPr lang="pt-BR" sz="2600" dirty="0">
                <a:latin typeface="+mj-lt"/>
              </a:rPr>
              <a:t>, vendo Jesus passar, disse: </a:t>
            </a:r>
            <a:r>
              <a:rPr lang="pt-BR" sz="2600" b="1" u="sng" dirty="0">
                <a:solidFill>
                  <a:srgbClr val="C00000"/>
                </a:solidFill>
                <a:latin typeface="+mj-lt"/>
              </a:rPr>
              <a:t>Eis o Cordeiro de Deus</a:t>
            </a:r>
            <a:r>
              <a:rPr lang="pt-BR" sz="2600" b="1" u="sng" dirty="0" smtClean="0">
                <a:solidFill>
                  <a:srgbClr val="C00000"/>
                </a:solidFill>
                <a:latin typeface="+mj-lt"/>
              </a:rPr>
              <a:t>! </a:t>
            </a:r>
            <a:endParaRPr lang="pt-BR" sz="2600" b="1" u="sng" dirty="0">
              <a:solidFill>
                <a:srgbClr val="C00000"/>
              </a:solidFill>
              <a:latin typeface="+mj-lt"/>
            </a:endParaRPr>
          </a:p>
          <a:p>
            <a:r>
              <a:rPr lang="pt-BR" sz="2600" dirty="0" smtClean="0">
                <a:latin typeface="+mj-lt"/>
              </a:rPr>
              <a:t>Os </a:t>
            </a:r>
            <a:r>
              <a:rPr lang="pt-BR" sz="2600" dirty="0">
                <a:latin typeface="+mj-lt"/>
              </a:rPr>
              <a:t>dois discípulos, ouvindo-o dizer isto, seguiram Jesus.</a:t>
            </a:r>
          </a:p>
        </p:txBody>
      </p:sp>
    </p:spTree>
    <p:extLst>
      <p:ext uri="{BB962C8B-B14F-4D97-AF65-F5344CB8AC3E}">
        <p14:creationId xmlns:p14="http://schemas.microsoft.com/office/powerpoint/2010/main" val="346333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1.35-37</a:t>
            </a:r>
            <a:r>
              <a:rPr lang="pt-BR" sz="2600" dirty="0" smtClean="0">
                <a:latin typeface="+mj-lt"/>
              </a:rPr>
              <a:t>  </a:t>
            </a:r>
            <a:r>
              <a:rPr lang="pt-BR" sz="2600" dirty="0">
                <a:latin typeface="+mj-lt"/>
              </a:rPr>
              <a:t>No dia seguinte, estava João outra vez na companhia de dois dos seus </a:t>
            </a:r>
            <a:r>
              <a:rPr lang="pt-BR" sz="2600" dirty="0" smtClean="0">
                <a:latin typeface="+mj-lt"/>
              </a:rPr>
              <a:t>discípulos e</a:t>
            </a:r>
            <a:r>
              <a:rPr lang="pt-BR" sz="2600" dirty="0">
                <a:latin typeface="+mj-lt"/>
              </a:rPr>
              <a:t>, vendo Jesus passar, disse: Eis o Cordeiro de Deus</a:t>
            </a:r>
            <a:r>
              <a:rPr lang="pt-BR" sz="2600" dirty="0" smtClean="0">
                <a:latin typeface="+mj-lt"/>
              </a:rPr>
              <a:t>! </a:t>
            </a:r>
            <a:endParaRPr lang="pt-BR" sz="2600" dirty="0">
              <a:latin typeface="+mj-lt"/>
            </a:endParaRPr>
          </a:p>
          <a:p>
            <a:r>
              <a:rPr lang="pt-BR" sz="2600" b="1" u="sng" dirty="0" smtClean="0">
                <a:solidFill>
                  <a:srgbClr val="C00000"/>
                </a:solidFill>
                <a:latin typeface="+mj-lt"/>
              </a:rPr>
              <a:t>Os </a:t>
            </a:r>
            <a:r>
              <a:rPr lang="pt-BR" sz="2600" b="1" u="sng" dirty="0">
                <a:solidFill>
                  <a:srgbClr val="C00000"/>
                </a:solidFill>
                <a:latin typeface="+mj-lt"/>
              </a:rPr>
              <a:t>dois discípulos, ouvindo-o dizer isto, seguiram Jesus.</a:t>
            </a:r>
          </a:p>
        </p:txBody>
      </p:sp>
    </p:spTree>
    <p:extLst>
      <p:ext uri="{BB962C8B-B14F-4D97-AF65-F5344CB8AC3E}">
        <p14:creationId xmlns:p14="http://schemas.microsoft.com/office/powerpoint/2010/main" val="1979774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3.29-30</a:t>
            </a:r>
            <a:r>
              <a:rPr lang="pt-BR" sz="2600" dirty="0" smtClean="0">
                <a:latin typeface="+mj-lt"/>
              </a:rPr>
              <a:t> </a:t>
            </a:r>
            <a:r>
              <a:rPr lang="pt-BR" sz="2600" dirty="0" smtClean="0">
                <a:solidFill>
                  <a:schemeClr val="bg1"/>
                </a:solidFill>
                <a:latin typeface="+mj-lt"/>
              </a:rPr>
              <a:t>O </a:t>
            </a:r>
            <a:r>
              <a:rPr lang="pt-BR" sz="2600" dirty="0">
                <a:solidFill>
                  <a:schemeClr val="bg1"/>
                </a:solidFill>
                <a:latin typeface="+mj-lt"/>
              </a:rPr>
              <a:t>que tem a noiva é o noivo; o amigo do noivo que está presente e o ouve muito se regozija por causa da voz do noivo. Pois esta alegria já se cumpriu em </a:t>
            </a:r>
            <a:r>
              <a:rPr lang="pt-BR" sz="2600" dirty="0" smtClean="0">
                <a:solidFill>
                  <a:schemeClr val="bg1"/>
                </a:solidFill>
                <a:latin typeface="+mj-lt"/>
              </a:rPr>
              <a:t>mim.  </a:t>
            </a:r>
            <a:r>
              <a:rPr lang="pt-BR" sz="2600" dirty="0">
                <a:solidFill>
                  <a:schemeClr val="bg1"/>
                </a:solidFill>
                <a:latin typeface="+mj-lt"/>
              </a:rPr>
              <a:t>Convém que ele cresça e que eu diminua.</a:t>
            </a:r>
          </a:p>
        </p:txBody>
      </p:sp>
    </p:spTree>
    <p:extLst>
      <p:ext uri="{BB962C8B-B14F-4D97-AF65-F5344CB8AC3E}">
        <p14:creationId xmlns:p14="http://schemas.microsoft.com/office/powerpoint/2010/main" val="4183713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3.29-30</a:t>
            </a:r>
            <a:r>
              <a:rPr lang="pt-BR" sz="2600" dirty="0" smtClean="0">
                <a:latin typeface="+mj-lt"/>
              </a:rPr>
              <a:t> O </a:t>
            </a:r>
            <a:r>
              <a:rPr lang="pt-BR" sz="2600" dirty="0">
                <a:latin typeface="+mj-lt"/>
              </a:rPr>
              <a:t>que tem a noiva é o noivo; o amigo do noivo que está presente e o ouve muito se regozija por causa da voz do noivo. Pois esta alegria já se cumpriu em </a:t>
            </a:r>
            <a:r>
              <a:rPr lang="pt-BR" sz="2600" dirty="0" smtClean="0">
                <a:latin typeface="+mj-lt"/>
              </a:rPr>
              <a:t>mim.  </a:t>
            </a:r>
            <a:r>
              <a:rPr lang="pt-BR" sz="2600" dirty="0">
                <a:latin typeface="+mj-lt"/>
              </a:rPr>
              <a:t>Convém que ele cresça e que eu diminua.</a:t>
            </a:r>
            <a:endParaRPr lang="pt-BR" sz="2600" dirty="0">
              <a:solidFill>
                <a:schemeClr val="bg1"/>
              </a:solidFill>
              <a:latin typeface="+mj-lt"/>
            </a:endParaRPr>
          </a:p>
        </p:txBody>
      </p:sp>
    </p:spTree>
    <p:extLst>
      <p:ext uri="{BB962C8B-B14F-4D97-AF65-F5344CB8AC3E}">
        <p14:creationId xmlns:p14="http://schemas.microsoft.com/office/powerpoint/2010/main" val="26927848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Rectangle 15"/>
          <p:cNvSpPr/>
          <p:nvPr/>
        </p:nvSpPr>
        <p:spPr>
          <a:xfrm>
            <a:off x="0" y="158286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 contudo, a primazia,</a:t>
            </a:r>
            <a:r>
              <a:rPr lang="pt-BR" sz="3200" dirty="0">
                <a:latin typeface="Calibri Light" panose="020F0302020204030204" pitchFamily="34" charset="0"/>
                <a:ea typeface="Calibri" panose="020F0502020204030204" pitchFamily="34" charset="0"/>
                <a:cs typeface="Times New Roman" panose="02020603050405020304" pitchFamily="18" charset="0"/>
              </a:rPr>
              <a:t>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909403" y="3898999"/>
            <a:ext cx="4264429" cy="947651"/>
          </a:xfrm>
          <a:prstGeom prst="wedgeRoundRectCallout">
            <a:avLst>
              <a:gd name="adj1" fmla="val -43751"/>
              <a:gd name="adj2" fmla="val -133482"/>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solidFill>
                  <a:schemeClr val="tx1"/>
                </a:solidFill>
              </a:rPr>
              <a:t>Superior</a:t>
            </a:r>
            <a:endParaRPr lang="pt-BR" sz="3200" dirty="0">
              <a:solidFill>
                <a:schemeClr val="tx1"/>
              </a:solidFill>
            </a:endParaRPr>
          </a:p>
        </p:txBody>
      </p:sp>
      <p:sp>
        <p:nvSpPr>
          <p:cNvPr id="8" name="Rectangle 7"/>
          <p:cNvSpPr/>
          <p:nvPr/>
        </p:nvSpPr>
        <p:spPr>
          <a:xfrm>
            <a:off x="-3976" y="5123442"/>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Jo 3.29-30</a:t>
            </a:r>
            <a:r>
              <a:rPr lang="pt-BR" sz="2600" dirty="0" smtClean="0">
                <a:latin typeface="+mj-lt"/>
              </a:rPr>
              <a:t> O </a:t>
            </a:r>
            <a:r>
              <a:rPr lang="pt-BR" sz="2600" dirty="0">
                <a:latin typeface="+mj-lt"/>
              </a:rPr>
              <a:t>que tem a noiva é o noivo; o amigo do noivo que está presente e o ouve muito se regozija por causa da voz do noivo. Pois esta alegria já se cumpriu em </a:t>
            </a:r>
            <a:r>
              <a:rPr lang="pt-BR" sz="2600" dirty="0" smtClean="0">
                <a:latin typeface="+mj-lt"/>
              </a:rPr>
              <a:t>mim.  </a:t>
            </a:r>
            <a:r>
              <a:rPr lang="pt-BR" sz="2600" b="1" u="sng" dirty="0">
                <a:solidFill>
                  <a:srgbClr val="C00000"/>
                </a:solidFill>
                <a:latin typeface="+mj-lt"/>
              </a:rPr>
              <a:t>Convém que ele cresça e que eu diminua.</a:t>
            </a:r>
          </a:p>
        </p:txBody>
      </p:sp>
    </p:spTree>
    <p:extLst>
      <p:ext uri="{BB962C8B-B14F-4D97-AF65-F5344CB8AC3E}">
        <p14:creationId xmlns:p14="http://schemas.microsoft.com/office/powerpoint/2010/main" val="2988283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porquanto já existia antes de mim.</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7984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8" name="Rectangle 7"/>
          <p:cNvSpPr/>
          <p:nvPr/>
        </p:nvSpPr>
        <p:spPr>
          <a:xfrm>
            <a:off x="-3976" y="5180591"/>
            <a:ext cx="9144000" cy="981551"/>
          </a:xfrm>
          <a:prstGeom prst="rect">
            <a:avLst/>
          </a:prstGeom>
          <a:solidFill>
            <a:schemeClr val="bg1"/>
          </a:solidFill>
        </p:spPr>
        <p:txBody>
          <a:bodyPr wrap="square">
            <a:spAutoFit/>
          </a:bodyPr>
          <a:lstStyle/>
          <a:p>
            <a:pPr marL="228600" indent="-228600">
              <a:lnSpc>
                <a:spcPct val="107000"/>
              </a:lnSpc>
              <a:spcAft>
                <a:spcPts val="0"/>
              </a:spcAft>
            </a:pPr>
            <a:r>
              <a:rPr lang="pt-BR" sz="2700" dirty="0" smtClean="0">
                <a:solidFill>
                  <a:srgbClr val="C00000"/>
                </a:solidFill>
                <a:latin typeface="+mj-lt"/>
              </a:rPr>
              <a:t>Ex 3.14  </a:t>
            </a:r>
            <a:r>
              <a:rPr lang="pt-BR" sz="2700" dirty="0">
                <a:solidFill>
                  <a:schemeClr val="bg1"/>
                </a:solidFill>
                <a:latin typeface="+mj-lt"/>
              </a:rPr>
              <a:t>Disse Deus a Moisés: </a:t>
            </a:r>
            <a:r>
              <a:rPr lang="pt-BR" sz="2700" b="1" u="sng" dirty="0">
                <a:solidFill>
                  <a:schemeClr val="bg1"/>
                </a:solidFill>
                <a:latin typeface="+mj-lt"/>
              </a:rPr>
              <a:t>EU SOU O QUE SOU</a:t>
            </a:r>
            <a:r>
              <a:rPr lang="pt-BR" sz="2700" dirty="0">
                <a:solidFill>
                  <a:schemeClr val="bg1"/>
                </a:solidFill>
                <a:latin typeface="+mj-lt"/>
              </a:rPr>
              <a:t>. Disse </a:t>
            </a:r>
            <a:r>
              <a:rPr lang="pt-BR" sz="2700" dirty="0" smtClean="0">
                <a:solidFill>
                  <a:schemeClr val="bg1"/>
                </a:solidFill>
                <a:latin typeface="+mj-lt"/>
              </a:rPr>
              <a:t>mais: Assim </a:t>
            </a:r>
            <a:r>
              <a:rPr lang="pt-BR" sz="2700" dirty="0">
                <a:solidFill>
                  <a:schemeClr val="bg1"/>
                </a:solidFill>
                <a:latin typeface="+mj-lt"/>
              </a:rPr>
              <a:t>dirás aos filhos de Israel: </a:t>
            </a:r>
            <a:r>
              <a:rPr lang="pt-BR" sz="2700" b="1" u="sng" dirty="0">
                <a:solidFill>
                  <a:schemeClr val="bg1"/>
                </a:solidFill>
                <a:latin typeface="+mj-lt"/>
              </a:rPr>
              <a:t>EU SOU</a:t>
            </a:r>
            <a:r>
              <a:rPr lang="pt-BR" sz="2700" dirty="0">
                <a:solidFill>
                  <a:schemeClr val="bg1"/>
                </a:solidFill>
                <a:latin typeface="+mj-lt"/>
              </a:rPr>
              <a:t> me enviou a vós outros.</a:t>
            </a:r>
            <a:endParaRPr lang="pt-BR" sz="2700" dirty="0">
              <a:solidFill>
                <a:schemeClr val="bg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66191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8" name="Rectangle 7"/>
          <p:cNvSpPr/>
          <p:nvPr/>
        </p:nvSpPr>
        <p:spPr>
          <a:xfrm>
            <a:off x="-3976" y="5180591"/>
            <a:ext cx="9144000" cy="981551"/>
          </a:xfrm>
          <a:prstGeom prst="rect">
            <a:avLst/>
          </a:prstGeom>
          <a:solidFill>
            <a:schemeClr val="bg1"/>
          </a:solidFill>
        </p:spPr>
        <p:txBody>
          <a:bodyPr wrap="square">
            <a:spAutoFit/>
          </a:bodyPr>
          <a:lstStyle/>
          <a:p>
            <a:pPr marL="228600" indent="-228600">
              <a:lnSpc>
                <a:spcPct val="107000"/>
              </a:lnSpc>
              <a:spcAft>
                <a:spcPts val="0"/>
              </a:spcAft>
            </a:pPr>
            <a:r>
              <a:rPr lang="pt-BR" sz="2700" dirty="0" smtClean="0">
                <a:solidFill>
                  <a:srgbClr val="C00000"/>
                </a:solidFill>
                <a:latin typeface="+mj-lt"/>
              </a:rPr>
              <a:t>Ex 3.14  </a:t>
            </a:r>
            <a:r>
              <a:rPr lang="pt-BR" sz="2700" dirty="0">
                <a:latin typeface="+mj-lt"/>
              </a:rPr>
              <a:t>Disse Deus a Moisés: </a:t>
            </a:r>
            <a:r>
              <a:rPr lang="pt-BR" sz="2700" b="1" u="sng" dirty="0">
                <a:latin typeface="+mj-lt"/>
              </a:rPr>
              <a:t>EU SOU O QUE SOU</a:t>
            </a:r>
            <a:r>
              <a:rPr lang="pt-BR" sz="2700" dirty="0">
                <a:latin typeface="+mj-lt"/>
              </a:rPr>
              <a:t>. Disse </a:t>
            </a:r>
            <a:r>
              <a:rPr lang="pt-BR" sz="2700" dirty="0" smtClean="0">
                <a:latin typeface="+mj-lt"/>
              </a:rPr>
              <a:t>mais: Assim </a:t>
            </a:r>
            <a:r>
              <a:rPr lang="pt-BR" sz="2700" dirty="0">
                <a:latin typeface="+mj-lt"/>
              </a:rPr>
              <a:t>dirás aos filhos de Israel: </a:t>
            </a:r>
            <a:r>
              <a:rPr lang="pt-BR" sz="2700" b="1" u="sng" dirty="0">
                <a:latin typeface="+mj-lt"/>
              </a:rPr>
              <a:t>EU SOU</a:t>
            </a:r>
            <a:r>
              <a:rPr lang="pt-BR" sz="2700" dirty="0">
                <a:latin typeface="+mj-lt"/>
              </a:rPr>
              <a:t> me enviou a vós outros.</a:t>
            </a:r>
            <a:endParaRPr lang="pt-BR" sz="27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22462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11" name="Rectangle 10"/>
          <p:cNvSpPr/>
          <p:nvPr/>
        </p:nvSpPr>
        <p:spPr>
          <a:xfrm>
            <a:off x="-3976" y="5180591"/>
            <a:ext cx="9144000" cy="892552"/>
          </a:xfrm>
          <a:prstGeom prst="rect">
            <a:avLst/>
          </a:prstGeom>
          <a:solidFill>
            <a:schemeClr val="bg1"/>
          </a:solidFill>
        </p:spPr>
        <p:txBody>
          <a:bodyPr wrap="square">
            <a:spAutoFit/>
          </a:bodyPr>
          <a:lstStyle/>
          <a:p>
            <a:r>
              <a:rPr lang="pt-BR" sz="2600" dirty="0" smtClean="0">
                <a:solidFill>
                  <a:srgbClr val="C00000"/>
                </a:solidFill>
                <a:latin typeface="+mj-lt"/>
              </a:rPr>
              <a:t>Jo 8.24 </a:t>
            </a:r>
            <a:r>
              <a:rPr lang="pt-BR" sz="2600" dirty="0">
                <a:solidFill>
                  <a:schemeClr val="bg1"/>
                </a:solidFill>
                <a:latin typeface="+mj-lt"/>
              </a:rPr>
              <a:t>Por isso, eu vos disse que morrereis nos vossos pecados; porque, se não crerdes que </a:t>
            </a:r>
            <a:r>
              <a:rPr lang="pt-BR" sz="2600" b="1" u="sng" dirty="0">
                <a:solidFill>
                  <a:schemeClr val="bg1"/>
                </a:solidFill>
                <a:latin typeface="+mj-lt"/>
              </a:rPr>
              <a:t>EU SOU</a:t>
            </a:r>
            <a:r>
              <a:rPr lang="pt-BR" sz="2600" dirty="0">
                <a:solidFill>
                  <a:schemeClr val="bg1"/>
                </a:solidFill>
                <a:latin typeface="+mj-lt"/>
              </a:rPr>
              <a:t>, morrereis nos vossos pecados.</a:t>
            </a:r>
          </a:p>
        </p:txBody>
      </p:sp>
    </p:spTree>
    <p:extLst>
      <p:ext uri="{BB962C8B-B14F-4D97-AF65-F5344CB8AC3E}">
        <p14:creationId xmlns:p14="http://schemas.microsoft.com/office/powerpoint/2010/main" val="41675139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11" name="Rectangle 10"/>
          <p:cNvSpPr/>
          <p:nvPr/>
        </p:nvSpPr>
        <p:spPr>
          <a:xfrm>
            <a:off x="-3976" y="5180591"/>
            <a:ext cx="9144000" cy="892552"/>
          </a:xfrm>
          <a:prstGeom prst="rect">
            <a:avLst/>
          </a:prstGeom>
          <a:solidFill>
            <a:schemeClr val="bg1"/>
          </a:solidFill>
        </p:spPr>
        <p:txBody>
          <a:bodyPr wrap="square">
            <a:spAutoFit/>
          </a:bodyPr>
          <a:lstStyle/>
          <a:p>
            <a:r>
              <a:rPr lang="pt-BR" sz="2600" dirty="0" smtClean="0">
                <a:solidFill>
                  <a:srgbClr val="C00000"/>
                </a:solidFill>
                <a:latin typeface="+mj-lt"/>
              </a:rPr>
              <a:t>Jo 8.24 </a:t>
            </a:r>
            <a:r>
              <a:rPr lang="pt-BR" sz="2600" dirty="0">
                <a:latin typeface="+mj-lt"/>
              </a:rPr>
              <a:t>Por isso, eu vos disse que morrereis nos vossos pecados; porque, se não crerdes que </a:t>
            </a:r>
            <a:r>
              <a:rPr lang="pt-BR" sz="2600" b="1" u="sng" dirty="0">
                <a:latin typeface="+mj-lt"/>
              </a:rPr>
              <a:t>EU SOU</a:t>
            </a:r>
            <a:r>
              <a:rPr lang="pt-BR" sz="2600" dirty="0">
                <a:latin typeface="+mj-lt"/>
              </a:rPr>
              <a:t>, morrereis nos vossos pecados.</a:t>
            </a:r>
          </a:p>
        </p:txBody>
      </p:sp>
    </p:spTree>
    <p:extLst>
      <p:ext uri="{BB962C8B-B14F-4D97-AF65-F5344CB8AC3E}">
        <p14:creationId xmlns:p14="http://schemas.microsoft.com/office/powerpoint/2010/main" val="26168487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12" name="Rectangle 11"/>
          <p:cNvSpPr/>
          <p:nvPr/>
        </p:nvSpPr>
        <p:spPr>
          <a:xfrm>
            <a:off x="-3976" y="5180591"/>
            <a:ext cx="9144000" cy="954107"/>
          </a:xfrm>
          <a:prstGeom prst="rect">
            <a:avLst/>
          </a:prstGeom>
          <a:solidFill>
            <a:schemeClr val="bg1"/>
          </a:solidFill>
        </p:spPr>
        <p:txBody>
          <a:bodyPr wrap="square">
            <a:spAutoFit/>
          </a:bodyPr>
          <a:lstStyle/>
          <a:p>
            <a:r>
              <a:rPr lang="pt-BR" sz="2700" dirty="0" smtClean="0">
                <a:solidFill>
                  <a:srgbClr val="C00000"/>
                </a:solidFill>
                <a:latin typeface="+mj-lt"/>
              </a:rPr>
              <a:t>Jo 8.58 </a:t>
            </a:r>
            <a:r>
              <a:rPr lang="pt-BR" sz="2700" dirty="0">
                <a:solidFill>
                  <a:schemeClr val="bg1"/>
                </a:solidFill>
                <a:latin typeface="+mj-lt"/>
              </a:rPr>
              <a:t>Respondeu-lhes Jesus: Em verdade, em verdade eu vos digo: antes que Abraão existisse, </a:t>
            </a:r>
            <a:r>
              <a:rPr lang="pt-BR" sz="2700" u="sng" dirty="0">
                <a:solidFill>
                  <a:schemeClr val="bg1"/>
                </a:solidFill>
                <a:latin typeface="+mj-lt"/>
              </a:rPr>
              <a:t>EU </a:t>
            </a:r>
            <a:r>
              <a:rPr lang="pt-BR" sz="2700" u="sng" dirty="0" smtClean="0">
                <a:solidFill>
                  <a:schemeClr val="bg1"/>
                </a:solidFill>
                <a:latin typeface="+mj-lt"/>
              </a:rPr>
              <a:t>SO</a:t>
            </a:r>
            <a:endParaRPr lang="pt-BR" sz="2600" dirty="0">
              <a:solidFill>
                <a:schemeClr val="bg1"/>
              </a:solidFill>
              <a:latin typeface="+mj-lt"/>
            </a:endParaRPr>
          </a:p>
        </p:txBody>
      </p:sp>
    </p:spTree>
    <p:extLst>
      <p:ext uri="{BB962C8B-B14F-4D97-AF65-F5344CB8AC3E}">
        <p14:creationId xmlns:p14="http://schemas.microsoft.com/office/powerpoint/2010/main" val="1437194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9" name="TextBox 8"/>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0" name="Rectangle 9"/>
          <p:cNvSpPr/>
          <p:nvPr/>
        </p:nvSpPr>
        <p:spPr>
          <a:xfrm>
            <a:off x="0" y="1982913"/>
            <a:ext cx="9144000" cy="2200089"/>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V15</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João </a:t>
            </a:r>
            <a:r>
              <a:rPr lang="pt-BR" sz="3200" dirty="0">
                <a:latin typeface="Calibri Light" panose="020F0302020204030204" pitchFamily="34" charset="0"/>
                <a:ea typeface="Calibri" panose="020F0502020204030204" pitchFamily="34" charset="0"/>
                <a:cs typeface="Times New Roman" panose="02020603050405020304" pitchFamily="18" charset="0"/>
              </a:rPr>
              <a:t>testemunha a respeito dele e exclama: Este é o de quem eu disse: o que vem depois de mim tem, contudo, a primazia,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porquanto já existia antes de mim.</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ular Callout 6"/>
          <p:cNvSpPr/>
          <p:nvPr/>
        </p:nvSpPr>
        <p:spPr>
          <a:xfrm>
            <a:off x="1360764" y="1509087"/>
            <a:ext cx="4264429" cy="947651"/>
          </a:xfrm>
          <a:prstGeom prst="wedgeRoundRectCallout">
            <a:avLst>
              <a:gd name="adj1" fmla="val 67579"/>
              <a:gd name="adj2" fmla="val 130553"/>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SPIonic" panose="00000400000000000000" pitchFamily="2" charset="0"/>
              </a:rPr>
              <a:t>ei)mi </a:t>
            </a:r>
            <a:r>
              <a:rPr lang="pt-BR" sz="3200" i="1" dirty="0" smtClean="0">
                <a:solidFill>
                  <a:schemeClr val="bg1">
                    <a:lumMod val="95000"/>
                  </a:schemeClr>
                </a:solidFill>
                <a:latin typeface="+mj-lt"/>
              </a:rPr>
              <a:t>(eimi) - ser</a:t>
            </a:r>
            <a:endParaRPr lang="pt-BR" sz="3200" i="1" dirty="0">
              <a:solidFill>
                <a:schemeClr val="bg1">
                  <a:lumMod val="95000"/>
                </a:schemeClr>
              </a:solidFill>
              <a:latin typeface="SPIonic" panose="00000400000000000000" pitchFamily="2" charset="0"/>
            </a:endParaRPr>
          </a:p>
        </p:txBody>
      </p:sp>
      <p:sp>
        <p:nvSpPr>
          <p:cNvPr id="12" name="Rectangle 11"/>
          <p:cNvSpPr/>
          <p:nvPr/>
        </p:nvSpPr>
        <p:spPr>
          <a:xfrm>
            <a:off x="-3976" y="5180591"/>
            <a:ext cx="9144000" cy="954107"/>
          </a:xfrm>
          <a:prstGeom prst="rect">
            <a:avLst/>
          </a:prstGeom>
          <a:solidFill>
            <a:schemeClr val="bg1"/>
          </a:solidFill>
        </p:spPr>
        <p:txBody>
          <a:bodyPr wrap="square">
            <a:spAutoFit/>
          </a:bodyPr>
          <a:lstStyle/>
          <a:p>
            <a:r>
              <a:rPr lang="pt-BR" sz="2700" dirty="0" smtClean="0">
                <a:solidFill>
                  <a:srgbClr val="C00000"/>
                </a:solidFill>
                <a:latin typeface="+mj-lt"/>
              </a:rPr>
              <a:t>Jo 8.58 </a:t>
            </a:r>
            <a:r>
              <a:rPr lang="pt-BR" sz="2700" dirty="0">
                <a:latin typeface="+mj-lt"/>
              </a:rPr>
              <a:t>Respondeu-lhes Jesus: Em verdade, em verdade eu vos digo: antes que Abraão existisse, </a:t>
            </a:r>
            <a:r>
              <a:rPr lang="pt-BR" sz="2700" u="sng" dirty="0">
                <a:latin typeface="+mj-lt"/>
              </a:rPr>
              <a:t>EU </a:t>
            </a:r>
            <a:r>
              <a:rPr lang="pt-BR" sz="2700" u="sng" dirty="0" smtClean="0">
                <a:latin typeface="+mj-lt"/>
              </a:rPr>
              <a:t>SOU.</a:t>
            </a:r>
            <a:endParaRPr lang="pt-BR" sz="2600" dirty="0">
              <a:latin typeface="+mj-lt"/>
            </a:endParaRPr>
          </a:p>
        </p:txBody>
      </p:sp>
    </p:spTree>
    <p:extLst>
      <p:ext uri="{BB962C8B-B14F-4D97-AF65-F5344CB8AC3E}">
        <p14:creationId xmlns:p14="http://schemas.microsoft.com/office/powerpoint/2010/main" val="9776626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7" name="Rectangle 16"/>
          <p:cNvSpPr/>
          <p:nvPr/>
        </p:nvSpPr>
        <p:spPr>
          <a:xfrm>
            <a:off x="-7950" y="2759529"/>
            <a:ext cx="9151950" cy="409847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TextBox 17"/>
          <p:cNvSpPr txBox="1"/>
          <p:nvPr/>
        </p:nvSpPr>
        <p:spPr>
          <a:xfrm>
            <a:off x="138793" y="2892004"/>
            <a:ext cx="8057556"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O princípio de tudo (1.1-2) </a:t>
            </a:r>
            <a:endParaRPr lang="pt-BR" sz="3500" dirty="0">
              <a:solidFill>
                <a:schemeClr val="bg1">
                  <a:lumMod val="85000"/>
                </a:schemeClr>
              </a:solidFill>
            </a:endParaRPr>
          </a:p>
        </p:txBody>
      </p:sp>
      <p:sp>
        <p:nvSpPr>
          <p:cNvPr id="7" name="TextBox 6"/>
          <p:cNvSpPr txBox="1"/>
          <p:nvPr/>
        </p:nvSpPr>
        <p:spPr>
          <a:xfrm>
            <a:off x="-7953" y="2261062"/>
            <a:ext cx="9210141" cy="538609"/>
          </a:xfrm>
          <a:prstGeom prst="rect">
            <a:avLst/>
          </a:prstGeom>
          <a:noFill/>
        </p:spPr>
        <p:txBody>
          <a:bodyPr wrap="square" rtlCol="0">
            <a:spAutoFit/>
          </a:bodyPr>
          <a:lstStyle/>
          <a:p>
            <a:pPr algn="ctr"/>
            <a:r>
              <a:rPr lang="pt-BR" sz="2900" dirty="0" smtClean="0">
                <a:solidFill>
                  <a:srgbClr val="002060"/>
                </a:solidFill>
              </a:rPr>
              <a:t>Argumento conclusivo de João</a:t>
            </a:r>
            <a:endParaRPr lang="pt-BR" sz="2900" dirty="0">
              <a:solidFill>
                <a:srgbClr val="002060"/>
              </a:solidFill>
            </a:endParaRPr>
          </a:p>
        </p:txBody>
      </p:sp>
      <p:sp>
        <p:nvSpPr>
          <p:cNvPr id="8" name="Rectangle 7"/>
          <p:cNvSpPr/>
          <p:nvPr/>
        </p:nvSpPr>
        <p:spPr>
          <a:xfrm>
            <a:off x="490482" y="4353164"/>
            <a:ext cx="8213270" cy="1077218"/>
          </a:xfrm>
          <a:prstGeom prst="rect">
            <a:avLst/>
          </a:prstGeom>
          <a:solidFill>
            <a:schemeClr val="bg1"/>
          </a:solidFill>
        </p:spPr>
        <p:txBody>
          <a:bodyPr wrap="square">
            <a:spAutoFit/>
          </a:bodyPr>
          <a:lstStyle/>
          <a:p>
            <a:r>
              <a:rPr lang="pt-BR" sz="3200" dirty="0" smtClean="0">
                <a:solidFill>
                  <a:srgbClr val="000000"/>
                </a:solidFill>
                <a:latin typeface="+mj-lt"/>
              </a:rPr>
              <a:t>Gn 1.1. </a:t>
            </a:r>
            <a:r>
              <a:rPr lang="pt-BR" sz="3200" dirty="0">
                <a:solidFill>
                  <a:srgbClr val="000000"/>
                </a:solidFill>
                <a:latin typeface="+mj-lt"/>
              </a:rPr>
              <a:t>No princípio, criou Deus os céus e a terra.</a:t>
            </a:r>
            <a:endParaRPr lang="pt-BR" sz="3200" dirty="0">
              <a:latin typeface="+mj-lt"/>
            </a:endParaRPr>
          </a:p>
        </p:txBody>
      </p:sp>
    </p:spTree>
    <p:extLst>
      <p:ext uri="{BB962C8B-B14F-4D97-AF65-F5344CB8AC3E}">
        <p14:creationId xmlns:p14="http://schemas.microsoft.com/office/powerpoint/2010/main" val="1975078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7" grpId="0"/>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7" name="Rectangle 16"/>
          <p:cNvSpPr/>
          <p:nvPr/>
        </p:nvSpPr>
        <p:spPr>
          <a:xfrm>
            <a:off x="-7950" y="2759529"/>
            <a:ext cx="9151950" cy="409847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TextBox 17"/>
          <p:cNvSpPr txBox="1"/>
          <p:nvPr/>
        </p:nvSpPr>
        <p:spPr>
          <a:xfrm>
            <a:off x="138793" y="2892004"/>
            <a:ext cx="8057556"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O princípio de tudo (1.1-2) </a:t>
            </a:r>
            <a:endParaRPr lang="pt-BR" sz="3500" dirty="0">
              <a:solidFill>
                <a:schemeClr val="bg1">
                  <a:lumMod val="85000"/>
                </a:schemeClr>
              </a:solidFill>
            </a:endParaRPr>
          </a:p>
        </p:txBody>
      </p:sp>
      <p:sp>
        <p:nvSpPr>
          <p:cNvPr id="7" name="TextBox 6"/>
          <p:cNvSpPr txBox="1"/>
          <p:nvPr/>
        </p:nvSpPr>
        <p:spPr>
          <a:xfrm>
            <a:off x="-7953" y="2261062"/>
            <a:ext cx="9210141" cy="538609"/>
          </a:xfrm>
          <a:prstGeom prst="rect">
            <a:avLst/>
          </a:prstGeom>
          <a:noFill/>
        </p:spPr>
        <p:txBody>
          <a:bodyPr wrap="square" rtlCol="0">
            <a:spAutoFit/>
          </a:bodyPr>
          <a:lstStyle/>
          <a:p>
            <a:pPr algn="ctr"/>
            <a:r>
              <a:rPr lang="pt-BR" sz="2900" dirty="0" smtClean="0">
                <a:solidFill>
                  <a:srgbClr val="002060"/>
                </a:solidFill>
              </a:rPr>
              <a:t>Argumento conclusivo de João</a:t>
            </a:r>
            <a:endParaRPr lang="pt-BR" sz="2900" dirty="0">
              <a:solidFill>
                <a:srgbClr val="002060"/>
              </a:solidFill>
            </a:endParaRPr>
          </a:p>
        </p:txBody>
      </p:sp>
      <p:sp>
        <p:nvSpPr>
          <p:cNvPr id="10" name="TextBox 9"/>
          <p:cNvSpPr txBox="1"/>
          <p:nvPr/>
        </p:nvSpPr>
        <p:spPr>
          <a:xfrm>
            <a:off x="138794" y="3377714"/>
            <a:ext cx="8930392"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A voz criadora de todas as coisas </a:t>
            </a:r>
            <a:r>
              <a:rPr lang="pt-BR" sz="2500" dirty="0" smtClean="0">
                <a:solidFill>
                  <a:schemeClr val="bg1">
                    <a:lumMod val="85000"/>
                  </a:schemeClr>
                </a:solidFill>
              </a:rPr>
              <a:t>(Logos)</a:t>
            </a:r>
            <a:r>
              <a:rPr lang="pt-BR" sz="3500" dirty="0" smtClean="0">
                <a:solidFill>
                  <a:schemeClr val="bg1">
                    <a:lumMod val="85000"/>
                  </a:schemeClr>
                </a:solidFill>
              </a:rPr>
              <a:t> (1.3) </a:t>
            </a:r>
            <a:endParaRPr lang="pt-BR" sz="3500" dirty="0">
              <a:solidFill>
                <a:schemeClr val="bg1">
                  <a:lumMod val="85000"/>
                </a:schemeClr>
              </a:solidFill>
            </a:endParaRPr>
          </a:p>
        </p:txBody>
      </p:sp>
      <p:sp>
        <p:nvSpPr>
          <p:cNvPr id="11" name="Rectangle 10"/>
          <p:cNvSpPr/>
          <p:nvPr/>
        </p:nvSpPr>
        <p:spPr>
          <a:xfrm>
            <a:off x="461389" y="4362842"/>
            <a:ext cx="8213270" cy="584775"/>
          </a:xfrm>
          <a:prstGeom prst="rect">
            <a:avLst/>
          </a:prstGeom>
          <a:solidFill>
            <a:schemeClr val="bg1"/>
          </a:solidFill>
        </p:spPr>
        <p:txBody>
          <a:bodyPr wrap="square">
            <a:spAutoFit/>
          </a:bodyPr>
          <a:lstStyle/>
          <a:p>
            <a:r>
              <a:rPr lang="pt-BR" sz="3200" dirty="0">
                <a:solidFill>
                  <a:srgbClr val="000000"/>
                </a:solidFill>
                <a:latin typeface="+mj-lt"/>
              </a:rPr>
              <a:t>Gn </a:t>
            </a:r>
            <a:r>
              <a:rPr lang="pt-BR" sz="3200" dirty="0" smtClean="0">
                <a:solidFill>
                  <a:srgbClr val="000000"/>
                </a:solidFill>
                <a:latin typeface="+mj-lt"/>
              </a:rPr>
              <a:t>1.3. Disse </a:t>
            </a:r>
            <a:r>
              <a:rPr lang="pt-BR" sz="3200" dirty="0">
                <a:solidFill>
                  <a:srgbClr val="000000"/>
                </a:solidFill>
                <a:latin typeface="+mj-lt"/>
              </a:rPr>
              <a:t>Deus: Haja luz; e houve luz.</a:t>
            </a:r>
          </a:p>
        </p:txBody>
      </p:sp>
      <p:sp>
        <p:nvSpPr>
          <p:cNvPr id="12" name="Rectangle 11"/>
          <p:cNvSpPr/>
          <p:nvPr/>
        </p:nvSpPr>
        <p:spPr>
          <a:xfrm>
            <a:off x="461389" y="5283460"/>
            <a:ext cx="8213270" cy="1077218"/>
          </a:xfrm>
          <a:prstGeom prst="rect">
            <a:avLst/>
          </a:prstGeom>
          <a:solidFill>
            <a:schemeClr val="bg1"/>
          </a:solidFill>
        </p:spPr>
        <p:txBody>
          <a:bodyPr wrap="square">
            <a:spAutoFit/>
          </a:bodyPr>
          <a:lstStyle/>
          <a:p>
            <a:r>
              <a:rPr lang="pt-BR" sz="3200" dirty="0" smtClean="0">
                <a:solidFill>
                  <a:srgbClr val="000000"/>
                </a:solidFill>
                <a:latin typeface="+mj-lt"/>
              </a:rPr>
              <a:t>Sl 33.9. </a:t>
            </a:r>
            <a:r>
              <a:rPr lang="pt-BR" sz="3200" dirty="0">
                <a:solidFill>
                  <a:srgbClr val="000000"/>
                </a:solidFill>
                <a:latin typeface="+mj-lt"/>
              </a:rPr>
              <a:t>Pois ele falou, e tudo se fez; ele ordenou, e tudo passou a existir.</a:t>
            </a:r>
          </a:p>
        </p:txBody>
      </p:sp>
    </p:spTree>
    <p:extLst>
      <p:ext uri="{BB962C8B-B14F-4D97-AF65-F5344CB8AC3E}">
        <p14:creationId xmlns:p14="http://schemas.microsoft.com/office/powerpoint/2010/main" val="3187044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7" name="Rectangle 16"/>
          <p:cNvSpPr/>
          <p:nvPr/>
        </p:nvSpPr>
        <p:spPr>
          <a:xfrm>
            <a:off x="-7950" y="2759529"/>
            <a:ext cx="9151950" cy="409847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TextBox 17"/>
          <p:cNvSpPr txBox="1"/>
          <p:nvPr/>
        </p:nvSpPr>
        <p:spPr>
          <a:xfrm>
            <a:off x="138793" y="2892004"/>
            <a:ext cx="8057556"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O princípio de tudo (1.1-2) </a:t>
            </a:r>
            <a:endParaRPr lang="pt-BR" sz="3500" dirty="0">
              <a:solidFill>
                <a:schemeClr val="bg1">
                  <a:lumMod val="85000"/>
                </a:schemeClr>
              </a:solidFill>
            </a:endParaRPr>
          </a:p>
        </p:txBody>
      </p:sp>
      <p:sp>
        <p:nvSpPr>
          <p:cNvPr id="7" name="TextBox 6"/>
          <p:cNvSpPr txBox="1"/>
          <p:nvPr/>
        </p:nvSpPr>
        <p:spPr>
          <a:xfrm>
            <a:off x="-7953" y="2261062"/>
            <a:ext cx="9210141" cy="538609"/>
          </a:xfrm>
          <a:prstGeom prst="rect">
            <a:avLst/>
          </a:prstGeom>
          <a:noFill/>
        </p:spPr>
        <p:txBody>
          <a:bodyPr wrap="square" rtlCol="0">
            <a:spAutoFit/>
          </a:bodyPr>
          <a:lstStyle/>
          <a:p>
            <a:pPr algn="ctr"/>
            <a:r>
              <a:rPr lang="pt-BR" sz="2900" dirty="0" smtClean="0">
                <a:solidFill>
                  <a:srgbClr val="002060"/>
                </a:solidFill>
              </a:rPr>
              <a:t>Argumento conclusivo de João</a:t>
            </a:r>
            <a:endParaRPr lang="pt-BR" sz="2900" dirty="0">
              <a:solidFill>
                <a:srgbClr val="002060"/>
              </a:solidFill>
            </a:endParaRPr>
          </a:p>
        </p:txBody>
      </p:sp>
      <p:sp>
        <p:nvSpPr>
          <p:cNvPr id="10" name="TextBox 9"/>
          <p:cNvSpPr txBox="1"/>
          <p:nvPr/>
        </p:nvSpPr>
        <p:spPr>
          <a:xfrm>
            <a:off x="138794" y="3377714"/>
            <a:ext cx="8930392"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A voz criadora de todas as coisas </a:t>
            </a:r>
            <a:r>
              <a:rPr lang="pt-BR" sz="2500" dirty="0" smtClean="0">
                <a:solidFill>
                  <a:schemeClr val="bg1">
                    <a:lumMod val="85000"/>
                  </a:schemeClr>
                </a:solidFill>
              </a:rPr>
              <a:t>(Logos)</a:t>
            </a:r>
            <a:r>
              <a:rPr lang="pt-BR" sz="3500" dirty="0" smtClean="0">
                <a:solidFill>
                  <a:schemeClr val="bg1">
                    <a:lumMod val="85000"/>
                  </a:schemeClr>
                </a:solidFill>
              </a:rPr>
              <a:t> (1.3) </a:t>
            </a:r>
            <a:endParaRPr lang="pt-BR" sz="3500" dirty="0">
              <a:solidFill>
                <a:schemeClr val="bg1">
                  <a:lumMod val="85000"/>
                </a:schemeClr>
              </a:solidFill>
            </a:endParaRPr>
          </a:p>
        </p:txBody>
      </p:sp>
      <p:sp>
        <p:nvSpPr>
          <p:cNvPr id="13" name="TextBox 12"/>
          <p:cNvSpPr txBox="1"/>
          <p:nvPr/>
        </p:nvSpPr>
        <p:spPr>
          <a:xfrm>
            <a:off x="138792" y="3913174"/>
            <a:ext cx="9960289"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A voz criadora da vida </a:t>
            </a:r>
            <a:r>
              <a:rPr lang="pt-BR" sz="2500" i="1" dirty="0" smtClean="0">
                <a:solidFill>
                  <a:schemeClr val="bg1">
                    <a:lumMod val="85000"/>
                  </a:schemeClr>
                </a:solidFill>
              </a:rPr>
              <a:t>(Logos) </a:t>
            </a:r>
            <a:r>
              <a:rPr lang="pt-BR" sz="3500" dirty="0" smtClean="0">
                <a:solidFill>
                  <a:schemeClr val="bg1">
                    <a:lumMod val="85000"/>
                  </a:schemeClr>
                </a:solidFill>
              </a:rPr>
              <a:t>(1.4) </a:t>
            </a:r>
            <a:endParaRPr lang="pt-BR" sz="3500" dirty="0">
              <a:solidFill>
                <a:schemeClr val="bg1">
                  <a:lumMod val="85000"/>
                </a:schemeClr>
              </a:solidFill>
            </a:endParaRPr>
          </a:p>
        </p:txBody>
      </p:sp>
      <p:sp>
        <p:nvSpPr>
          <p:cNvPr id="14" name="TextBox 13"/>
          <p:cNvSpPr txBox="1"/>
          <p:nvPr/>
        </p:nvSpPr>
        <p:spPr>
          <a:xfrm>
            <a:off x="137539" y="4435752"/>
            <a:ext cx="9960289"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Pleno de graça e de verdade (1.14) </a:t>
            </a:r>
            <a:endParaRPr lang="pt-BR" sz="3500" dirty="0">
              <a:solidFill>
                <a:schemeClr val="bg1">
                  <a:lumMod val="85000"/>
                </a:schemeClr>
              </a:solidFill>
            </a:endParaRPr>
          </a:p>
        </p:txBody>
      </p:sp>
      <p:sp>
        <p:nvSpPr>
          <p:cNvPr id="15" name="Rectangle 14"/>
          <p:cNvSpPr/>
          <p:nvPr/>
        </p:nvSpPr>
        <p:spPr>
          <a:xfrm>
            <a:off x="461389" y="5283460"/>
            <a:ext cx="8213270" cy="1077218"/>
          </a:xfrm>
          <a:prstGeom prst="rect">
            <a:avLst/>
          </a:prstGeom>
          <a:solidFill>
            <a:schemeClr val="bg1"/>
          </a:solidFill>
        </p:spPr>
        <p:txBody>
          <a:bodyPr wrap="square">
            <a:spAutoFit/>
          </a:bodyPr>
          <a:lstStyle/>
          <a:p>
            <a:r>
              <a:rPr lang="pt-BR" sz="3200" dirty="0">
                <a:solidFill>
                  <a:srgbClr val="000000"/>
                </a:solidFill>
                <a:latin typeface="+mj-lt"/>
              </a:rPr>
              <a:t>Sl 89.14 </a:t>
            </a:r>
            <a:r>
              <a:rPr lang="pt-BR" sz="3200" dirty="0" smtClean="0">
                <a:solidFill>
                  <a:srgbClr val="000000"/>
                </a:solidFill>
                <a:latin typeface="+mj-lt"/>
              </a:rPr>
              <a:t>Justiça </a:t>
            </a:r>
            <a:r>
              <a:rPr lang="pt-BR" sz="3200" dirty="0">
                <a:solidFill>
                  <a:srgbClr val="000000"/>
                </a:solidFill>
                <a:latin typeface="+mj-lt"/>
              </a:rPr>
              <a:t>e direito são o fundamento do teu trono; graça e verdade te precedem.</a:t>
            </a:r>
          </a:p>
        </p:txBody>
      </p:sp>
    </p:spTree>
    <p:extLst>
      <p:ext uri="{BB962C8B-B14F-4D97-AF65-F5344CB8AC3E}">
        <p14:creationId xmlns:p14="http://schemas.microsoft.com/office/powerpoint/2010/main" val="526088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3076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668686"/>
            <a:ext cx="9144000" cy="2169825"/>
          </a:xfrm>
          <a:prstGeom prst="rect">
            <a:avLst/>
          </a:prstGeom>
          <a:solidFill>
            <a:schemeClr val="bg1"/>
          </a:solidFill>
        </p:spPr>
        <p:txBody>
          <a:bodyPr wrap="square">
            <a:spAutoFit/>
          </a:bodyPr>
          <a:lstStyle/>
          <a:p>
            <a:r>
              <a:rPr lang="pt-BR" sz="2700" dirty="0" smtClean="0">
                <a:solidFill>
                  <a:srgbClr val="C00000"/>
                </a:solidFill>
                <a:latin typeface="+mj-lt"/>
              </a:rPr>
              <a:t>1Pe 1.12 </a:t>
            </a:r>
            <a:r>
              <a:rPr lang="pt-BR" sz="2700" dirty="0" smtClean="0">
                <a:solidFill>
                  <a:schemeClr val="bg1"/>
                </a:solidFill>
                <a:latin typeface="+mj-lt"/>
              </a:rPr>
              <a:t>A </a:t>
            </a:r>
            <a:r>
              <a:rPr lang="pt-BR" sz="2700" dirty="0">
                <a:solidFill>
                  <a:schemeClr val="bg1"/>
                </a:solidFill>
                <a:latin typeface="+mj-lt"/>
              </a:rPr>
              <a:t>eles foi revelado que, não para si mesmos, mas para vós outros, ministravam as coisas que, agora, vos foram anunciadas por aqueles que, pelo Espírito Santo enviado do céu, vos pregaram o evangelho, coisas essas que anjos anelam perscrutar.</a:t>
            </a:r>
            <a:endParaRPr lang="pt-BR" sz="2600" dirty="0">
              <a:solidFill>
                <a:schemeClr val="bg1"/>
              </a:solidFill>
              <a:latin typeface="+mj-lt"/>
            </a:endParaRPr>
          </a:p>
        </p:txBody>
      </p:sp>
    </p:spTree>
    <p:extLst>
      <p:ext uri="{BB962C8B-B14F-4D97-AF65-F5344CB8AC3E}">
        <p14:creationId xmlns:p14="http://schemas.microsoft.com/office/powerpoint/2010/main" val="1465621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668686"/>
            <a:ext cx="9144000" cy="2169825"/>
          </a:xfrm>
          <a:prstGeom prst="rect">
            <a:avLst/>
          </a:prstGeom>
          <a:solidFill>
            <a:schemeClr val="bg1"/>
          </a:solidFill>
        </p:spPr>
        <p:txBody>
          <a:bodyPr wrap="square">
            <a:spAutoFit/>
          </a:bodyPr>
          <a:lstStyle/>
          <a:p>
            <a:r>
              <a:rPr lang="pt-BR" sz="2700" dirty="0" smtClean="0">
                <a:solidFill>
                  <a:srgbClr val="C00000"/>
                </a:solidFill>
                <a:latin typeface="+mj-lt"/>
              </a:rPr>
              <a:t>1Pe 1.12 </a:t>
            </a:r>
            <a:r>
              <a:rPr lang="pt-BR" sz="2700" dirty="0" smtClean="0">
                <a:latin typeface="+mj-lt"/>
              </a:rPr>
              <a:t>A </a:t>
            </a:r>
            <a:r>
              <a:rPr lang="pt-BR" sz="2700" dirty="0">
                <a:latin typeface="+mj-lt"/>
              </a:rPr>
              <a:t>eles foi revelado que, não para si mesmos, mas para vós outros, ministravam as coisas que, agora, vos foram anunciadas por aqueles que, pelo Espírito Santo enviado do céu, vos </a:t>
            </a:r>
            <a:r>
              <a:rPr lang="pt-BR" sz="2700" b="1" u="sng" dirty="0">
                <a:solidFill>
                  <a:srgbClr val="C00000"/>
                </a:solidFill>
                <a:latin typeface="+mj-lt"/>
              </a:rPr>
              <a:t>pregaram o evangelho</a:t>
            </a:r>
            <a:r>
              <a:rPr lang="pt-BR" sz="2700" dirty="0">
                <a:latin typeface="+mj-lt"/>
              </a:rPr>
              <a:t>, coisas essas que anjos anelam perscrutar.</a:t>
            </a:r>
            <a:endParaRPr lang="pt-BR" sz="2600" dirty="0">
              <a:latin typeface="+mj-lt"/>
            </a:endParaRPr>
          </a:p>
        </p:txBody>
      </p:sp>
    </p:spTree>
    <p:extLst>
      <p:ext uri="{BB962C8B-B14F-4D97-AF65-F5344CB8AC3E}">
        <p14:creationId xmlns:p14="http://schemas.microsoft.com/office/powerpoint/2010/main" val="2111645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668686"/>
            <a:ext cx="9144000" cy="2169825"/>
          </a:xfrm>
          <a:prstGeom prst="rect">
            <a:avLst/>
          </a:prstGeom>
          <a:solidFill>
            <a:schemeClr val="bg1"/>
          </a:solidFill>
        </p:spPr>
        <p:txBody>
          <a:bodyPr wrap="square">
            <a:spAutoFit/>
          </a:bodyPr>
          <a:lstStyle/>
          <a:p>
            <a:r>
              <a:rPr lang="pt-BR" sz="2700" dirty="0" smtClean="0">
                <a:solidFill>
                  <a:srgbClr val="C00000"/>
                </a:solidFill>
                <a:latin typeface="+mj-lt"/>
              </a:rPr>
              <a:t>1Pe 1.12 </a:t>
            </a:r>
            <a:r>
              <a:rPr lang="pt-BR" sz="2700" dirty="0" smtClean="0">
                <a:latin typeface="+mj-lt"/>
              </a:rPr>
              <a:t>A </a:t>
            </a:r>
            <a:r>
              <a:rPr lang="pt-BR" sz="2700" dirty="0">
                <a:latin typeface="+mj-lt"/>
              </a:rPr>
              <a:t>eles foi revelado que, não para si mesmos, mas para vós outros, ministravam as coisas que, agora, vos foram anunciadas por aqueles que, pelo Espírito Santo enviado do céu, vos </a:t>
            </a:r>
            <a:r>
              <a:rPr lang="pt-BR" sz="2700" b="1" u="sng" dirty="0">
                <a:solidFill>
                  <a:srgbClr val="C00000"/>
                </a:solidFill>
                <a:latin typeface="+mj-lt"/>
              </a:rPr>
              <a:t>pregaram o evangelho</a:t>
            </a:r>
            <a:r>
              <a:rPr lang="pt-BR" sz="2700" dirty="0">
                <a:latin typeface="+mj-lt"/>
              </a:rPr>
              <a:t>, coisas essas </a:t>
            </a:r>
            <a:r>
              <a:rPr lang="pt-BR" sz="2700" b="1" u="sng" dirty="0">
                <a:solidFill>
                  <a:srgbClr val="C00000"/>
                </a:solidFill>
                <a:latin typeface="+mj-lt"/>
              </a:rPr>
              <a:t>que anjos anelam perscrutar.</a:t>
            </a:r>
            <a:endParaRPr lang="pt-BR" sz="2600" b="1" u="sng" dirty="0">
              <a:solidFill>
                <a:srgbClr val="C00000"/>
              </a:solidFill>
              <a:latin typeface="+mj-lt"/>
            </a:endParaRPr>
          </a:p>
        </p:txBody>
      </p:sp>
    </p:spTree>
    <p:extLst>
      <p:ext uri="{BB962C8B-B14F-4D97-AF65-F5344CB8AC3E}">
        <p14:creationId xmlns:p14="http://schemas.microsoft.com/office/powerpoint/2010/main" val="2321722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347816"/>
            <a:ext cx="9144000" cy="2431435"/>
          </a:xfrm>
          <a:prstGeom prst="rect">
            <a:avLst/>
          </a:prstGeom>
          <a:solidFill>
            <a:schemeClr val="bg1"/>
          </a:solidFill>
        </p:spPr>
        <p:txBody>
          <a:bodyPr wrap="square">
            <a:spAutoFit/>
          </a:bodyPr>
          <a:lstStyle/>
          <a:p>
            <a:r>
              <a:rPr lang="pt-BR" sz="2700" dirty="0" smtClean="0">
                <a:solidFill>
                  <a:srgbClr val="C00000"/>
                </a:solidFill>
                <a:latin typeface="+mj-lt"/>
              </a:rPr>
              <a:t>1Pe 1.10-11 </a:t>
            </a:r>
            <a:r>
              <a:rPr lang="pt-BR" sz="2500" dirty="0" smtClean="0">
                <a:latin typeface="+mj-lt"/>
              </a:rPr>
              <a:t> </a:t>
            </a:r>
            <a:r>
              <a:rPr lang="pt-BR" sz="2500" dirty="0">
                <a:latin typeface="+mj-lt"/>
              </a:rPr>
              <a:t>Foi a respeito desta salvação que os profetas indagaram e inquiriram, os quais profetizaram acerca da graça a vós outros </a:t>
            </a:r>
            <a:r>
              <a:rPr lang="pt-BR" sz="2500" dirty="0" smtClean="0">
                <a:latin typeface="+mj-lt"/>
              </a:rPr>
              <a:t>destinada,   </a:t>
            </a:r>
            <a:r>
              <a:rPr lang="pt-BR" sz="2500" dirty="0">
                <a:latin typeface="+mj-lt"/>
              </a:rPr>
              <a:t>investigando, atentamente, qual a ocasião ou quais as circunstâncias oportunas, indicadas pelo Espírito de Cristo, que neles estava, ao dar de antemão testemunho sobre os sofrimentos referentes a Cristo e sobre as glórias que </a:t>
            </a:r>
            <a:r>
              <a:rPr lang="pt-BR" sz="2500" dirty="0" smtClean="0">
                <a:latin typeface="+mj-lt"/>
              </a:rPr>
              <a:t>os</a:t>
            </a:r>
            <a:endParaRPr lang="pt-BR" sz="2500" b="1" u="sng" dirty="0">
              <a:solidFill>
                <a:srgbClr val="C00000"/>
              </a:solidFill>
              <a:latin typeface="+mj-lt"/>
            </a:endParaRPr>
          </a:p>
        </p:txBody>
      </p:sp>
    </p:spTree>
    <p:extLst>
      <p:ext uri="{BB962C8B-B14F-4D97-AF65-F5344CB8AC3E}">
        <p14:creationId xmlns:p14="http://schemas.microsoft.com/office/powerpoint/2010/main" val="2133822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347816"/>
            <a:ext cx="9144000" cy="2431435"/>
          </a:xfrm>
          <a:prstGeom prst="rect">
            <a:avLst/>
          </a:prstGeom>
          <a:solidFill>
            <a:schemeClr val="bg1"/>
          </a:solidFill>
        </p:spPr>
        <p:txBody>
          <a:bodyPr wrap="square">
            <a:spAutoFit/>
          </a:bodyPr>
          <a:lstStyle/>
          <a:p>
            <a:r>
              <a:rPr lang="pt-BR" sz="2700" dirty="0" smtClean="0">
                <a:solidFill>
                  <a:srgbClr val="C00000"/>
                </a:solidFill>
                <a:latin typeface="+mj-lt"/>
              </a:rPr>
              <a:t>1Pe 1.10-11 </a:t>
            </a:r>
            <a:r>
              <a:rPr lang="pt-BR" sz="2500" dirty="0" smtClean="0">
                <a:latin typeface="+mj-lt"/>
              </a:rPr>
              <a:t> </a:t>
            </a:r>
            <a:r>
              <a:rPr lang="pt-BR" sz="2500" dirty="0">
                <a:latin typeface="+mj-lt"/>
              </a:rPr>
              <a:t>Foi a respeito </a:t>
            </a:r>
            <a:r>
              <a:rPr lang="pt-BR" sz="2500" b="1" u="sng" dirty="0">
                <a:solidFill>
                  <a:srgbClr val="C00000"/>
                </a:solidFill>
                <a:latin typeface="+mj-lt"/>
              </a:rPr>
              <a:t>desta salvação </a:t>
            </a:r>
            <a:r>
              <a:rPr lang="pt-BR" sz="2500" dirty="0">
                <a:latin typeface="+mj-lt"/>
              </a:rPr>
              <a:t>que os profetas indagaram e inquiriram, os quais profetizaram acerca da graça a vós outros </a:t>
            </a:r>
            <a:r>
              <a:rPr lang="pt-BR" sz="2500" dirty="0" smtClean="0">
                <a:latin typeface="+mj-lt"/>
              </a:rPr>
              <a:t>destinada,   </a:t>
            </a:r>
            <a:r>
              <a:rPr lang="pt-BR" sz="2500" dirty="0">
                <a:latin typeface="+mj-lt"/>
              </a:rPr>
              <a:t>investigando, atentamente, qual a ocasião ou quais as circunstâncias oportunas, indicadas pelo Espírito de Cristo, que neles estava, ao dar de antemão testemunho sobre os sofrimentos referentes a Cristo e sobre as glórias que </a:t>
            </a:r>
            <a:r>
              <a:rPr lang="pt-BR" sz="2500" dirty="0" smtClean="0">
                <a:latin typeface="+mj-lt"/>
              </a:rPr>
              <a:t>os</a:t>
            </a:r>
            <a:endParaRPr lang="pt-BR" sz="2500" b="1" u="sng" dirty="0">
              <a:solidFill>
                <a:srgbClr val="C00000"/>
              </a:solidFill>
              <a:latin typeface="+mj-lt"/>
            </a:endParaRPr>
          </a:p>
        </p:txBody>
      </p:sp>
    </p:spTree>
    <p:extLst>
      <p:ext uri="{BB962C8B-B14F-4D97-AF65-F5344CB8AC3E}">
        <p14:creationId xmlns:p14="http://schemas.microsoft.com/office/powerpoint/2010/main" val="1631069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
        <p:nvSpPr>
          <p:cNvPr id="20" name="Rectangle 19"/>
          <p:cNvSpPr/>
          <p:nvPr/>
        </p:nvSpPr>
        <p:spPr>
          <a:xfrm>
            <a:off x="2720" y="2855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graça e a verdade vieram por meio de Jesus Cristo.</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720" y="4347816"/>
            <a:ext cx="9144000" cy="2431435"/>
          </a:xfrm>
          <a:prstGeom prst="rect">
            <a:avLst/>
          </a:prstGeom>
          <a:solidFill>
            <a:schemeClr val="bg1"/>
          </a:solidFill>
        </p:spPr>
        <p:txBody>
          <a:bodyPr wrap="square">
            <a:spAutoFit/>
          </a:bodyPr>
          <a:lstStyle/>
          <a:p>
            <a:r>
              <a:rPr lang="pt-BR" sz="2700" dirty="0" smtClean="0">
                <a:solidFill>
                  <a:srgbClr val="C00000"/>
                </a:solidFill>
                <a:latin typeface="+mj-lt"/>
              </a:rPr>
              <a:t>1Pe 1.10-11 </a:t>
            </a:r>
            <a:r>
              <a:rPr lang="pt-BR" sz="2500" dirty="0" smtClean="0">
                <a:latin typeface="+mj-lt"/>
              </a:rPr>
              <a:t> </a:t>
            </a:r>
            <a:r>
              <a:rPr lang="pt-BR" sz="2500" dirty="0">
                <a:latin typeface="+mj-lt"/>
              </a:rPr>
              <a:t>Foi a respeito </a:t>
            </a:r>
            <a:r>
              <a:rPr lang="pt-BR" sz="2500" b="1" u="sng" dirty="0">
                <a:solidFill>
                  <a:srgbClr val="C00000"/>
                </a:solidFill>
                <a:latin typeface="+mj-lt"/>
              </a:rPr>
              <a:t>desta salvação </a:t>
            </a:r>
            <a:r>
              <a:rPr lang="pt-BR" sz="2500" dirty="0">
                <a:latin typeface="+mj-lt"/>
              </a:rPr>
              <a:t>que os profetas indagaram e inquiriram, os quais profetizaram </a:t>
            </a:r>
            <a:r>
              <a:rPr lang="pt-BR" sz="2500" b="1" u="sng" dirty="0">
                <a:solidFill>
                  <a:srgbClr val="C00000"/>
                </a:solidFill>
                <a:latin typeface="+mj-lt"/>
              </a:rPr>
              <a:t>acerca da graça </a:t>
            </a:r>
            <a:r>
              <a:rPr lang="pt-BR" sz="2500" dirty="0">
                <a:latin typeface="+mj-lt"/>
              </a:rPr>
              <a:t>a vós outros </a:t>
            </a:r>
            <a:r>
              <a:rPr lang="pt-BR" sz="2500" dirty="0" smtClean="0">
                <a:latin typeface="+mj-lt"/>
              </a:rPr>
              <a:t>destinada,   </a:t>
            </a:r>
            <a:r>
              <a:rPr lang="pt-BR" sz="2500" dirty="0">
                <a:latin typeface="+mj-lt"/>
              </a:rPr>
              <a:t>investigando, atentamente, qual a ocasião ou quais as circunstâncias oportunas, indicadas pelo Espírito de Cristo, que neles estava, ao dar de antemão testemunho sobre os sofrimentos </a:t>
            </a:r>
            <a:r>
              <a:rPr lang="pt-BR" sz="2500" b="1" u="sng" dirty="0">
                <a:solidFill>
                  <a:srgbClr val="C00000"/>
                </a:solidFill>
                <a:latin typeface="+mj-lt"/>
              </a:rPr>
              <a:t>referentes a Cristo </a:t>
            </a:r>
            <a:r>
              <a:rPr lang="pt-BR" sz="2500" dirty="0">
                <a:latin typeface="+mj-lt"/>
              </a:rPr>
              <a:t>e sobre as glórias que </a:t>
            </a:r>
            <a:r>
              <a:rPr lang="pt-BR" sz="2500" dirty="0" smtClean="0">
                <a:latin typeface="+mj-lt"/>
              </a:rPr>
              <a:t>os seguiriam.</a:t>
            </a:r>
            <a:endParaRPr lang="pt-BR" sz="2500" b="1" u="sng" dirty="0">
              <a:solidFill>
                <a:srgbClr val="C00000"/>
              </a:solidFill>
              <a:latin typeface="+mj-lt"/>
            </a:endParaRPr>
          </a:p>
        </p:txBody>
      </p:sp>
    </p:spTree>
    <p:extLst>
      <p:ext uri="{BB962C8B-B14F-4D97-AF65-F5344CB8AC3E}">
        <p14:creationId xmlns:p14="http://schemas.microsoft.com/office/powerpoint/2010/main" val="3942269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1- Jesus pleno da graça.</a:t>
            </a:r>
            <a:endParaRPr lang="pt-BR" sz="3000" dirty="0">
              <a:solidFill>
                <a:srgbClr val="C00000"/>
              </a:solidFill>
              <a:latin typeface="Arial Rounded MT Bold" panose="020F0704030504030204" pitchFamily="34" charset="0"/>
            </a:endParaRPr>
          </a:p>
        </p:txBody>
      </p:sp>
      <p:sp>
        <p:nvSpPr>
          <p:cNvPr id="2" name="TextBox 1"/>
          <p:cNvSpPr txBox="1"/>
          <p:nvPr/>
        </p:nvSpPr>
        <p:spPr>
          <a:xfrm>
            <a:off x="138793" y="761784"/>
            <a:ext cx="5763986" cy="630942"/>
          </a:xfrm>
          <a:prstGeom prst="rect">
            <a:avLst/>
          </a:prstGeom>
          <a:noFill/>
        </p:spPr>
        <p:txBody>
          <a:bodyPr wrap="square" rtlCol="0">
            <a:spAutoFit/>
          </a:bodyPr>
          <a:lstStyle/>
          <a:p>
            <a:r>
              <a:rPr lang="pt-BR" sz="3500" dirty="0" smtClean="0"/>
              <a:t>I – Tem a primazia - </a:t>
            </a:r>
            <a:r>
              <a:rPr lang="pt-BR" sz="3500" dirty="0" smtClean="0">
                <a:solidFill>
                  <a:srgbClr val="C00000"/>
                </a:solidFill>
              </a:rPr>
              <a:t>(1.15a)</a:t>
            </a:r>
            <a:r>
              <a:rPr lang="pt-BR" sz="3500" dirty="0" smtClean="0"/>
              <a:t> </a:t>
            </a:r>
            <a:endParaRPr lang="pt-BR" sz="3500" dirty="0"/>
          </a:p>
        </p:txBody>
      </p:sp>
      <p:sp>
        <p:nvSpPr>
          <p:cNvPr id="16" name="TextBox 15"/>
          <p:cNvSpPr txBox="1"/>
          <p:nvPr/>
        </p:nvSpPr>
        <p:spPr>
          <a:xfrm>
            <a:off x="138793" y="1309328"/>
            <a:ext cx="8811985" cy="630942"/>
          </a:xfrm>
          <a:prstGeom prst="rect">
            <a:avLst/>
          </a:prstGeom>
          <a:noFill/>
        </p:spPr>
        <p:txBody>
          <a:bodyPr wrap="square" rtlCol="0">
            <a:spAutoFit/>
          </a:bodyPr>
          <a:lstStyle/>
          <a:p>
            <a:r>
              <a:rPr lang="pt-BR" sz="3500" dirty="0" smtClean="0"/>
              <a:t>II – Ele simplesmente Existe </a:t>
            </a:r>
            <a:r>
              <a:rPr lang="pt-BR" sz="3500" dirty="0" smtClean="0">
                <a:solidFill>
                  <a:srgbClr val="C00000"/>
                </a:solidFill>
              </a:rPr>
              <a:t>(1.15b)</a:t>
            </a:r>
            <a:r>
              <a:rPr lang="pt-BR" sz="3500" dirty="0" smtClean="0"/>
              <a:t> </a:t>
            </a:r>
            <a:endParaRPr lang="pt-BR" sz="3500" dirty="0"/>
          </a:p>
        </p:txBody>
      </p:sp>
      <p:sp>
        <p:nvSpPr>
          <p:cNvPr id="19" name="TextBox 18"/>
          <p:cNvSpPr txBox="1"/>
          <p:nvPr/>
        </p:nvSpPr>
        <p:spPr>
          <a:xfrm>
            <a:off x="136072" y="1820956"/>
            <a:ext cx="8811985" cy="630942"/>
          </a:xfrm>
          <a:prstGeom prst="rect">
            <a:avLst/>
          </a:prstGeom>
          <a:noFill/>
        </p:spPr>
        <p:txBody>
          <a:bodyPr wrap="square" rtlCol="0">
            <a:spAutoFit/>
          </a:bodyPr>
          <a:lstStyle/>
          <a:p>
            <a:r>
              <a:rPr lang="pt-BR" sz="3500" dirty="0" smtClean="0"/>
              <a:t>III – É a própria manifestação da Graça  </a:t>
            </a:r>
            <a:r>
              <a:rPr lang="pt-BR" sz="3500" dirty="0" smtClean="0">
                <a:solidFill>
                  <a:srgbClr val="C00000"/>
                </a:solidFill>
              </a:rPr>
              <a:t>(1.17)</a:t>
            </a:r>
            <a:r>
              <a:rPr lang="pt-BR" sz="3500" dirty="0" smtClean="0"/>
              <a:t> </a:t>
            </a:r>
            <a:endParaRPr lang="pt-BR" sz="3500" dirty="0"/>
          </a:p>
        </p:txBody>
      </p:sp>
    </p:spTree>
    <p:extLst>
      <p:ext uri="{BB962C8B-B14F-4D97-AF65-F5344CB8AC3E}">
        <p14:creationId xmlns:p14="http://schemas.microsoft.com/office/powerpoint/2010/main" val="2929804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plenitude e graça sobre graça.</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20841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todos nós </a:t>
            </a:r>
            <a:r>
              <a:rPr lang="pt-BR" sz="3200" dirty="0">
                <a:latin typeface="Calibri Light" panose="020F0302020204030204" pitchFamily="34" charset="0"/>
                <a:ea typeface="Calibri" panose="020F0502020204030204" pitchFamily="34" charset="0"/>
                <a:cs typeface="Times New Roman" panose="02020603050405020304" pitchFamily="18" charset="0"/>
              </a:rPr>
              <a:t>temos recebido da sua plenitude e graça sobre graça.</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ounded Rectangular Callout 13"/>
          <p:cNvSpPr/>
          <p:nvPr/>
        </p:nvSpPr>
        <p:spPr>
          <a:xfrm>
            <a:off x="2324149" y="2955174"/>
            <a:ext cx="4264429" cy="947651"/>
          </a:xfrm>
          <a:prstGeom prst="wedgeRoundRectCallout">
            <a:avLst>
              <a:gd name="adj1" fmla="val -38102"/>
              <a:gd name="adj2" fmla="val -138244"/>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mj-lt"/>
              </a:rPr>
              <a:t>Salvos</a:t>
            </a:r>
            <a:endParaRPr lang="pt-BR" sz="3200" i="1" dirty="0">
              <a:solidFill>
                <a:schemeClr val="bg1">
                  <a:lumMod val="95000"/>
                </a:schemeClr>
              </a:solidFill>
              <a:latin typeface="SPIonic" panose="00000400000000000000" pitchFamily="2" charset="0"/>
            </a:endParaRPr>
          </a:p>
        </p:txBody>
      </p:sp>
      <p:sp>
        <p:nvSpPr>
          <p:cNvPr id="7" name="Rectangle 6"/>
          <p:cNvSpPr/>
          <p:nvPr/>
        </p:nvSpPr>
        <p:spPr>
          <a:xfrm>
            <a:off x="2720" y="4668686"/>
            <a:ext cx="9144000" cy="923330"/>
          </a:xfrm>
          <a:prstGeom prst="rect">
            <a:avLst/>
          </a:prstGeom>
          <a:solidFill>
            <a:schemeClr val="bg1"/>
          </a:solidFill>
        </p:spPr>
        <p:txBody>
          <a:bodyPr wrap="square">
            <a:spAutoFit/>
          </a:bodyPr>
          <a:lstStyle/>
          <a:p>
            <a:r>
              <a:rPr lang="pt-BR" sz="2700" dirty="0" smtClean="0">
                <a:solidFill>
                  <a:srgbClr val="C00000"/>
                </a:solidFill>
                <a:latin typeface="+mj-lt"/>
              </a:rPr>
              <a:t>Jo 1.12 </a:t>
            </a:r>
            <a:r>
              <a:rPr lang="pt-BR" sz="2700" dirty="0">
                <a:latin typeface="+mj-lt"/>
              </a:rPr>
              <a:t>Mas, a todos quantos o receberam, deu-lhes o poder de serem feitos filhos de Deus, </a:t>
            </a:r>
            <a:r>
              <a:rPr lang="pt-BR" sz="2700" b="1" u="sng" dirty="0">
                <a:solidFill>
                  <a:srgbClr val="C00000"/>
                </a:solidFill>
                <a:latin typeface="+mj-lt"/>
              </a:rPr>
              <a:t>a saber, aos que crêem no seu nome;</a:t>
            </a:r>
            <a:endParaRPr lang="pt-BR" sz="2600" b="1" u="sng" dirty="0">
              <a:solidFill>
                <a:srgbClr val="C00000"/>
              </a:solidFill>
              <a:latin typeface="+mj-lt"/>
            </a:endParaRPr>
          </a:p>
        </p:txBody>
      </p:sp>
    </p:spTree>
    <p:extLst>
      <p:ext uri="{BB962C8B-B14F-4D97-AF65-F5344CB8AC3E}">
        <p14:creationId xmlns:p14="http://schemas.microsoft.com/office/powerpoint/2010/main" val="6977246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temos recebido </a:t>
            </a:r>
            <a:r>
              <a:rPr lang="pt-BR" sz="3200" dirty="0">
                <a:latin typeface="Calibri Light" panose="020F0302020204030204" pitchFamily="34" charset="0"/>
                <a:ea typeface="Calibri" panose="020F0502020204030204" pitchFamily="34" charset="0"/>
                <a:cs typeface="Times New Roman" panose="02020603050405020304" pitchFamily="18" charset="0"/>
              </a:rPr>
              <a:t>da sua plenitude e graça sobre graça.</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ed Rectangular Callout 7"/>
          <p:cNvSpPr/>
          <p:nvPr/>
        </p:nvSpPr>
        <p:spPr>
          <a:xfrm>
            <a:off x="2324149" y="2955174"/>
            <a:ext cx="4264429" cy="947651"/>
          </a:xfrm>
          <a:prstGeom prst="wedgeRoundRectCallout">
            <a:avLst>
              <a:gd name="adj1" fmla="val 2677"/>
              <a:gd name="adj2" fmla="val -136521"/>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mj-lt"/>
              </a:rPr>
              <a:t>Verbo no passado</a:t>
            </a:r>
            <a:endParaRPr lang="pt-BR" sz="3200" i="1" dirty="0">
              <a:solidFill>
                <a:schemeClr val="bg1">
                  <a:lumMod val="95000"/>
                </a:schemeClr>
              </a:solidFill>
              <a:latin typeface="SPIonic" panose="00000400000000000000" pitchFamily="2" charset="0"/>
            </a:endParaRPr>
          </a:p>
        </p:txBody>
      </p:sp>
      <p:sp>
        <p:nvSpPr>
          <p:cNvPr id="9" name="Rectangle 8"/>
          <p:cNvSpPr/>
          <p:nvPr/>
        </p:nvSpPr>
        <p:spPr>
          <a:xfrm>
            <a:off x="2720" y="4668686"/>
            <a:ext cx="9144000" cy="923330"/>
          </a:xfrm>
          <a:prstGeom prst="rect">
            <a:avLst/>
          </a:prstGeom>
          <a:solidFill>
            <a:schemeClr val="bg1"/>
          </a:solidFill>
        </p:spPr>
        <p:txBody>
          <a:bodyPr wrap="square">
            <a:spAutoFit/>
          </a:bodyPr>
          <a:lstStyle/>
          <a:p>
            <a:r>
              <a:rPr lang="pt-BR" sz="2700" dirty="0" smtClean="0">
                <a:solidFill>
                  <a:srgbClr val="C00000"/>
                </a:solidFill>
                <a:latin typeface="+mj-lt"/>
              </a:rPr>
              <a:t>Jo 1.13 </a:t>
            </a:r>
            <a:r>
              <a:rPr lang="pt-BR" sz="2700" dirty="0">
                <a:latin typeface="+mj-lt"/>
              </a:rPr>
              <a:t>os quais </a:t>
            </a:r>
            <a:r>
              <a:rPr lang="pt-BR" sz="2700" b="1" u="sng" dirty="0">
                <a:solidFill>
                  <a:srgbClr val="C00000"/>
                </a:solidFill>
                <a:latin typeface="+mj-lt"/>
              </a:rPr>
              <a:t>não nasceram do sangue, nem da vontade da carne,</a:t>
            </a:r>
            <a:r>
              <a:rPr lang="pt-BR" sz="2700" dirty="0">
                <a:latin typeface="+mj-lt"/>
              </a:rPr>
              <a:t> nem da vontade do homem, mas de Deus.</a:t>
            </a:r>
            <a:endParaRPr lang="pt-BR" sz="2600" b="1" u="sng" dirty="0">
              <a:solidFill>
                <a:srgbClr val="C00000"/>
              </a:solidFill>
              <a:latin typeface="+mj-lt"/>
            </a:endParaRPr>
          </a:p>
        </p:txBody>
      </p:sp>
    </p:spTree>
    <p:extLst>
      <p:ext uri="{BB962C8B-B14F-4D97-AF65-F5344CB8AC3E}">
        <p14:creationId xmlns:p14="http://schemas.microsoft.com/office/powerpoint/2010/main" val="266061791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temos recebido </a:t>
            </a:r>
            <a:r>
              <a:rPr lang="pt-BR" sz="3200" dirty="0">
                <a:latin typeface="Calibri Light" panose="020F0302020204030204" pitchFamily="34" charset="0"/>
                <a:ea typeface="Calibri" panose="020F0502020204030204" pitchFamily="34" charset="0"/>
                <a:cs typeface="Times New Roman" panose="02020603050405020304" pitchFamily="18" charset="0"/>
              </a:rPr>
              <a:t>da sua plenitude e graça sobre graça.</a:t>
            </a:r>
            <a:endParaRPr lang="pt-BR" sz="32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ed Rectangular Callout 7"/>
          <p:cNvSpPr/>
          <p:nvPr/>
        </p:nvSpPr>
        <p:spPr>
          <a:xfrm>
            <a:off x="2324149" y="2955174"/>
            <a:ext cx="4264429" cy="947651"/>
          </a:xfrm>
          <a:prstGeom prst="wedgeRoundRectCallout">
            <a:avLst>
              <a:gd name="adj1" fmla="val 2677"/>
              <a:gd name="adj2" fmla="val -136521"/>
              <a:gd name="adj3" fmla="val 16667"/>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i="1" dirty="0" smtClean="0">
                <a:solidFill>
                  <a:schemeClr val="bg1">
                    <a:lumMod val="95000"/>
                  </a:schemeClr>
                </a:solidFill>
                <a:latin typeface="+mj-lt"/>
              </a:rPr>
              <a:t>Verbo no passado</a:t>
            </a:r>
            <a:endParaRPr lang="pt-BR" sz="3200" i="1" dirty="0">
              <a:solidFill>
                <a:schemeClr val="bg1">
                  <a:lumMod val="95000"/>
                </a:schemeClr>
              </a:solidFill>
              <a:latin typeface="SPIonic" panose="00000400000000000000" pitchFamily="2" charset="0"/>
            </a:endParaRPr>
          </a:p>
        </p:txBody>
      </p:sp>
      <p:sp>
        <p:nvSpPr>
          <p:cNvPr id="9" name="Rectangle 8"/>
          <p:cNvSpPr/>
          <p:nvPr/>
        </p:nvSpPr>
        <p:spPr>
          <a:xfrm>
            <a:off x="2720" y="4668686"/>
            <a:ext cx="9144000" cy="923330"/>
          </a:xfrm>
          <a:prstGeom prst="rect">
            <a:avLst/>
          </a:prstGeom>
          <a:solidFill>
            <a:schemeClr val="bg1"/>
          </a:solidFill>
        </p:spPr>
        <p:txBody>
          <a:bodyPr wrap="square">
            <a:spAutoFit/>
          </a:bodyPr>
          <a:lstStyle/>
          <a:p>
            <a:r>
              <a:rPr lang="pt-BR" sz="2700" dirty="0" smtClean="0">
                <a:solidFill>
                  <a:srgbClr val="C00000"/>
                </a:solidFill>
                <a:latin typeface="+mj-lt"/>
              </a:rPr>
              <a:t>Jo 1.13 </a:t>
            </a:r>
            <a:r>
              <a:rPr lang="pt-BR" sz="2700" dirty="0">
                <a:latin typeface="+mj-lt"/>
              </a:rPr>
              <a:t>os quais não nasceram do sangue, nem da vontade da carne, nem da vontade do homem, </a:t>
            </a:r>
            <a:r>
              <a:rPr lang="pt-BR" sz="2700" b="1" u="sng" dirty="0">
                <a:solidFill>
                  <a:srgbClr val="C00000"/>
                </a:solidFill>
                <a:latin typeface="+mj-lt"/>
              </a:rPr>
              <a:t>mas de Deus</a:t>
            </a:r>
            <a:r>
              <a:rPr lang="pt-BR" sz="2700" dirty="0">
                <a:latin typeface="+mj-lt"/>
              </a:rPr>
              <a:t>.</a:t>
            </a:r>
            <a:endParaRPr lang="pt-BR" sz="2600" b="1" u="sng" dirty="0">
              <a:solidFill>
                <a:srgbClr val="C00000"/>
              </a:solidFill>
              <a:latin typeface="+mj-lt"/>
            </a:endParaRPr>
          </a:p>
        </p:txBody>
      </p:sp>
      <p:sp>
        <p:nvSpPr>
          <p:cNvPr id="10" name="Rectangle 9"/>
          <p:cNvSpPr/>
          <p:nvPr/>
        </p:nvSpPr>
        <p:spPr>
          <a:xfrm>
            <a:off x="-10671" y="5659770"/>
            <a:ext cx="9144000" cy="1200329"/>
          </a:xfrm>
          <a:prstGeom prst="rect">
            <a:avLst/>
          </a:prstGeom>
          <a:solidFill>
            <a:schemeClr val="bg1"/>
          </a:solidFill>
        </p:spPr>
        <p:txBody>
          <a:bodyPr wrap="square">
            <a:spAutoFit/>
          </a:bodyPr>
          <a:lstStyle/>
          <a:p>
            <a:r>
              <a:rPr lang="pt-BR" sz="2400" dirty="0" smtClean="0">
                <a:solidFill>
                  <a:srgbClr val="C00000"/>
                </a:solidFill>
                <a:latin typeface="+mj-lt"/>
              </a:rPr>
              <a:t>Mt 16.17 </a:t>
            </a:r>
            <a:r>
              <a:rPr lang="pt-BR" sz="2400" dirty="0" smtClean="0">
                <a:latin typeface="+mj-lt"/>
              </a:rPr>
              <a:t>Então</a:t>
            </a:r>
            <a:r>
              <a:rPr lang="pt-BR" sz="2400" dirty="0">
                <a:latin typeface="+mj-lt"/>
              </a:rPr>
              <a:t>, Jesus lhe afirmou: Bem-aventurado és, Simão Barjonas, porque não foi carne e sangue que to revelaram, mas meu Pai, que está nos céus.</a:t>
            </a:r>
          </a:p>
        </p:txBody>
      </p:sp>
    </p:spTree>
    <p:extLst>
      <p:ext uri="{BB962C8B-B14F-4D97-AF65-F5344CB8AC3E}">
        <p14:creationId xmlns:p14="http://schemas.microsoft.com/office/powerpoint/2010/main" val="3885140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plenitude e graça sobre graça</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20836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plenitude </a:t>
            </a:r>
            <a:r>
              <a:rPr lang="pt-BR" sz="3200" b="1" u="sng"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graça sobre graça</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7951" y="4919008"/>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Rm 5.20-21 </a:t>
            </a:r>
            <a:r>
              <a:rPr lang="pt-BR" sz="2600" dirty="0">
                <a:latin typeface="+mj-lt"/>
              </a:rPr>
              <a:t>Sobreveio a lei para que avultasse a ofensa; mas onde abundou o pecado, superabundou a graça</a:t>
            </a:r>
            <a:r>
              <a:rPr lang="pt-BR" sz="2600" dirty="0" smtClean="0">
                <a:latin typeface="+mj-lt"/>
              </a:rPr>
              <a:t>, a </a:t>
            </a:r>
            <a:r>
              <a:rPr lang="pt-BR" sz="2600" dirty="0">
                <a:latin typeface="+mj-lt"/>
              </a:rPr>
              <a:t>fim de que, como o pecado reinou pela morte, assim também reinasse a graça pela justiça para a vida eterna, mediante Jesus Cristo, nosso Senhor</a:t>
            </a:r>
            <a:r>
              <a:rPr lang="pt-BR" sz="2600" dirty="0" smtClean="0">
                <a:latin typeface="+mj-lt"/>
              </a:rPr>
              <a:t>.</a:t>
            </a:r>
            <a:endParaRPr lang="pt-BR" sz="2600" dirty="0">
              <a:latin typeface="+mj-lt"/>
            </a:endParaRPr>
          </a:p>
        </p:txBody>
      </p:sp>
    </p:spTree>
    <p:extLst>
      <p:ext uri="{BB962C8B-B14F-4D97-AF65-F5344CB8AC3E}">
        <p14:creationId xmlns:p14="http://schemas.microsoft.com/office/powerpoint/2010/main" val="2730261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plenitude </a:t>
            </a:r>
            <a:r>
              <a:rPr lang="pt-BR" sz="3200" b="1" u="sng"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graça sobre graça</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7951" y="4919008"/>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Rm 5.20-21 </a:t>
            </a:r>
            <a:r>
              <a:rPr lang="pt-BR" sz="2600" dirty="0">
                <a:latin typeface="+mj-lt"/>
              </a:rPr>
              <a:t>Sobreveio a lei para que avultasse a ofensa; mas onde abundou o pecado, </a:t>
            </a:r>
            <a:r>
              <a:rPr lang="pt-BR" sz="2600" b="1" u="sng" dirty="0">
                <a:solidFill>
                  <a:srgbClr val="C00000"/>
                </a:solidFill>
                <a:latin typeface="+mj-lt"/>
              </a:rPr>
              <a:t>superabundou a graça</a:t>
            </a:r>
            <a:r>
              <a:rPr lang="pt-BR" sz="2600" dirty="0" smtClean="0">
                <a:latin typeface="+mj-lt"/>
              </a:rPr>
              <a:t>, a </a:t>
            </a:r>
            <a:r>
              <a:rPr lang="pt-BR" sz="2600" dirty="0">
                <a:latin typeface="+mj-lt"/>
              </a:rPr>
              <a:t>fim de que, como o pecado reinou pela morte, assim também reinasse a graça pela justiça para a vida eterna, mediante Jesus Cristo, nosso Senhor</a:t>
            </a:r>
            <a:r>
              <a:rPr lang="pt-BR" sz="2600" dirty="0" smtClean="0">
                <a:latin typeface="+mj-lt"/>
              </a:rPr>
              <a:t>.</a:t>
            </a:r>
            <a:endParaRPr lang="pt-BR" sz="2600" dirty="0">
              <a:latin typeface="+mj-lt"/>
            </a:endParaRPr>
          </a:p>
        </p:txBody>
      </p:sp>
      <p:sp>
        <p:nvSpPr>
          <p:cNvPr id="8" name="Rectangle 7"/>
          <p:cNvSpPr/>
          <p:nvPr/>
        </p:nvSpPr>
        <p:spPr>
          <a:xfrm>
            <a:off x="0" y="3051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Moisés; a graça e a verdade vieram por meio de Jesus Cristo.</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25276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plenitude </a:t>
            </a:r>
            <a:r>
              <a:rPr lang="pt-BR" sz="3200" b="1" u="sng"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graça sobre graça</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7951" y="4919008"/>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Rm 5.20-21 </a:t>
            </a:r>
            <a:r>
              <a:rPr lang="pt-BR" sz="2600" dirty="0">
                <a:latin typeface="+mj-lt"/>
              </a:rPr>
              <a:t>Sobreveio a lei para que avultasse a ofensa; mas onde abundou o pecado, </a:t>
            </a:r>
            <a:r>
              <a:rPr lang="pt-BR" sz="2600" b="1" u="sng" dirty="0">
                <a:solidFill>
                  <a:srgbClr val="C00000"/>
                </a:solidFill>
                <a:latin typeface="+mj-lt"/>
              </a:rPr>
              <a:t>superabundou a graça</a:t>
            </a:r>
            <a:r>
              <a:rPr lang="pt-BR" sz="2600" dirty="0" smtClean="0">
                <a:latin typeface="+mj-lt"/>
              </a:rPr>
              <a:t>, a </a:t>
            </a:r>
            <a:r>
              <a:rPr lang="pt-BR" sz="2600" dirty="0">
                <a:latin typeface="+mj-lt"/>
              </a:rPr>
              <a:t>fim de que, como o pecado reinou pela morte, assim também reinasse a graça pela justiça para a vida eterna, mediante Jesus Cristo, nosso Senhor</a:t>
            </a:r>
            <a:r>
              <a:rPr lang="pt-BR" sz="2600" dirty="0" smtClean="0">
                <a:latin typeface="+mj-lt"/>
              </a:rPr>
              <a:t>.</a:t>
            </a:r>
            <a:endParaRPr lang="pt-BR" sz="2600" dirty="0">
              <a:latin typeface="+mj-lt"/>
            </a:endParaRPr>
          </a:p>
        </p:txBody>
      </p:sp>
      <p:sp>
        <p:nvSpPr>
          <p:cNvPr id="8" name="Rectangle 7"/>
          <p:cNvSpPr/>
          <p:nvPr/>
        </p:nvSpPr>
        <p:spPr>
          <a:xfrm>
            <a:off x="0" y="3051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a lei </a:t>
            </a:r>
            <a:r>
              <a:rPr lang="pt-BR" sz="3200" dirty="0">
                <a:latin typeface="Calibri Light" panose="020F0302020204030204" pitchFamily="34" charset="0"/>
                <a:ea typeface="Calibri" panose="020F0502020204030204" pitchFamily="34" charset="0"/>
                <a:cs typeface="Times New Roman" panose="02020603050405020304" pitchFamily="18" charset="0"/>
              </a:rPr>
              <a:t>foi dada por intermédio de Moisés; 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graça</a:t>
            </a:r>
            <a:r>
              <a:rPr lang="pt-BR" sz="3200" dirty="0">
                <a:latin typeface="Calibri Light" panose="020F0302020204030204" pitchFamily="34" charset="0"/>
                <a:ea typeface="Calibri" panose="020F0502020204030204" pitchFamily="34" charset="0"/>
                <a:cs typeface="Times New Roman" panose="02020603050405020304" pitchFamily="18" charset="0"/>
              </a:rPr>
              <a:t> e a verdade vieram por meio de Jesus Cristo.</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23676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13" name="Rectangle 12"/>
          <p:cNvSpPr/>
          <p:nvPr/>
        </p:nvSpPr>
        <p:spPr>
          <a:xfrm>
            <a:off x="0" y="15659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V16</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todos nós temos recebido da sua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plenitude </a:t>
            </a:r>
            <a:r>
              <a:rPr lang="pt-BR" sz="3200" b="1" u="sng"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graça sobre graça</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7951" y="4919008"/>
            <a:ext cx="9144000" cy="1692771"/>
          </a:xfrm>
          <a:prstGeom prst="rect">
            <a:avLst/>
          </a:prstGeom>
          <a:solidFill>
            <a:schemeClr val="bg1"/>
          </a:solidFill>
        </p:spPr>
        <p:txBody>
          <a:bodyPr wrap="square">
            <a:spAutoFit/>
          </a:bodyPr>
          <a:lstStyle/>
          <a:p>
            <a:r>
              <a:rPr lang="pt-BR" sz="2600" dirty="0" smtClean="0">
                <a:solidFill>
                  <a:srgbClr val="C00000"/>
                </a:solidFill>
                <a:latin typeface="+mj-lt"/>
              </a:rPr>
              <a:t>Rm 5.20-21 </a:t>
            </a:r>
            <a:r>
              <a:rPr lang="pt-BR" sz="2600" dirty="0">
                <a:latin typeface="+mj-lt"/>
              </a:rPr>
              <a:t>Sobreveio a lei para que avultasse a ofensa; mas onde abundou o pecado, </a:t>
            </a:r>
            <a:r>
              <a:rPr lang="pt-BR" sz="2600" b="1" u="sng" dirty="0">
                <a:solidFill>
                  <a:srgbClr val="C00000"/>
                </a:solidFill>
                <a:latin typeface="+mj-lt"/>
              </a:rPr>
              <a:t>superabundou a graça</a:t>
            </a:r>
            <a:r>
              <a:rPr lang="pt-BR" sz="2600" dirty="0" smtClean="0">
                <a:latin typeface="+mj-lt"/>
              </a:rPr>
              <a:t>, a </a:t>
            </a:r>
            <a:r>
              <a:rPr lang="pt-BR" sz="2600" dirty="0">
                <a:latin typeface="+mj-lt"/>
              </a:rPr>
              <a:t>fim de que, como o pecado reinou pela morte, assim também reinasse a graça pela justiça para a vida eterna, mediante Jesus Cristo, nosso Senhor</a:t>
            </a:r>
            <a:r>
              <a:rPr lang="pt-BR" sz="2600" dirty="0" smtClean="0">
                <a:latin typeface="+mj-lt"/>
              </a:rPr>
              <a:t>.</a:t>
            </a:r>
            <a:endParaRPr lang="pt-BR" sz="2600" dirty="0">
              <a:latin typeface="+mj-lt"/>
            </a:endParaRPr>
          </a:p>
        </p:txBody>
      </p:sp>
      <p:sp>
        <p:nvSpPr>
          <p:cNvPr id="8" name="Rectangle 7"/>
          <p:cNvSpPr/>
          <p:nvPr/>
        </p:nvSpPr>
        <p:spPr>
          <a:xfrm>
            <a:off x="0" y="3051894"/>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V17</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Porque a lei foi dada por intermédio de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Moisés</a:t>
            </a:r>
            <a:r>
              <a:rPr lang="pt-BR" sz="3200" dirty="0">
                <a:latin typeface="Calibri Light" panose="020F0302020204030204" pitchFamily="34" charset="0"/>
                <a:ea typeface="Calibri" panose="020F0502020204030204" pitchFamily="34" charset="0"/>
                <a:cs typeface="Times New Roman" panose="02020603050405020304" pitchFamily="18" charset="0"/>
              </a:rPr>
              <a:t>; a graça e a verdade vieram por meio de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Jesus Cristo</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18401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8" name="TextBox 7"/>
          <p:cNvSpPr txBox="1"/>
          <p:nvPr/>
        </p:nvSpPr>
        <p:spPr>
          <a:xfrm>
            <a:off x="138793" y="1309328"/>
            <a:ext cx="8811985" cy="630942"/>
          </a:xfrm>
          <a:prstGeom prst="rect">
            <a:avLst/>
          </a:prstGeom>
          <a:noFill/>
        </p:spPr>
        <p:txBody>
          <a:bodyPr wrap="square" rtlCol="0">
            <a:spAutoFit/>
          </a:bodyPr>
          <a:lstStyle/>
          <a:p>
            <a:r>
              <a:rPr lang="pt-BR" sz="3500" dirty="0" smtClean="0"/>
              <a:t>II – A graça nos foi revelada (por Ele) </a:t>
            </a:r>
            <a:r>
              <a:rPr lang="pt-BR" sz="3500" dirty="0" smtClean="0">
                <a:solidFill>
                  <a:srgbClr val="C00000"/>
                </a:solidFill>
              </a:rPr>
              <a:t>(1.18)</a:t>
            </a:r>
            <a:r>
              <a:rPr lang="pt-BR" sz="3500" dirty="0" smtClean="0"/>
              <a:t> </a:t>
            </a:r>
            <a:endParaRPr lang="pt-BR" sz="3500" dirty="0"/>
          </a:p>
        </p:txBody>
      </p:sp>
      <p:sp>
        <p:nvSpPr>
          <p:cNvPr id="18" name="Rectangle 17"/>
          <p:cNvSpPr/>
          <p:nvPr/>
        </p:nvSpPr>
        <p:spPr>
          <a:xfrm>
            <a:off x="0" y="2282789"/>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V18</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Ninguém jamais viu a Deus; o Deus unigênito, que está no seio do Pai, é quem o revelou.</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79576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8" name="TextBox 7"/>
          <p:cNvSpPr txBox="1"/>
          <p:nvPr/>
        </p:nvSpPr>
        <p:spPr>
          <a:xfrm>
            <a:off x="138793" y="1309328"/>
            <a:ext cx="8811985" cy="630942"/>
          </a:xfrm>
          <a:prstGeom prst="rect">
            <a:avLst/>
          </a:prstGeom>
          <a:noFill/>
        </p:spPr>
        <p:txBody>
          <a:bodyPr wrap="square" rtlCol="0">
            <a:spAutoFit/>
          </a:bodyPr>
          <a:lstStyle/>
          <a:p>
            <a:r>
              <a:rPr lang="pt-BR" sz="3500" dirty="0" smtClean="0"/>
              <a:t>II – A graça nos foi revelada (por Ele) </a:t>
            </a:r>
            <a:r>
              <a:rPr lang="pt-BR" sz="3500" dirty="0" smtClean="0">
                <a:solidFill>
                  <a:srgbClr val="C00000"/>
                </a:solidFill>
              </a:rPr>
              <a:t>(1.18)</a:t>
            </a:r>
            <a:r>
              <a:rPr lang="pt-BR" sz="3500" dirty="0" smtClean="0"/>
              <a:t> </a:t>
            </a:r>
            <a:endParaRPr lang="pt-BR" sz="3500" dirty="0"/>
          </a:p>
        </p:txBody>
      </p:sp>
      <p:sp>
        <p:nvSpPr>
          <p:cNvPr id="18" name="Rectangle 17"/>
          <p:cNvSpPr/>
          <p:nvPr/>
        </p:nvSpPr>
        <p:spPr>
          <a:xfrm>
            <a:off x="0" y="2282789"/>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V18</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Ninguém jamais viu a Deus</a:t>
            </a:r>
            <a:r>
              <a:rPr lang="pt-BR" sz="3200" dirty="0">
                <a:latin typeface="Calibri Light" panose="020F0302020204030204" pitchFamily="34" charset="0"/>
                <a:ea typeface="Calibri" panose="020F0502020204030204" pitchFamily="34" charset="0"/>
                <a:cs typeface="Times New Roman" panose="02020603050405020304" pitchFamily="18" charset="0"/>
              </a:rPr>
              <a:t>; o Deus unigênito, que está no seio do Pai, é quem o revelou.</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54636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 y="0"/>
            <a:ext cx="9151951" cy="6858000"/>
          </a:xfrm>
          <a:prstGeom prst="rect">
            <a:avLst/>
          </a:prstGeom>
        </p:spPr>
      </p:pic>
      <p:sp>
        <p:nvSpPr>
          <p:cNvPr id="5" name="TextBox 4"/>
          <p:cNvSpPr txBox="1"/>
          <p:nvPr/>
        </p:nvSpPr>
        <p:spPr>
          <a:xfrm>
            <a:off x="0" y="0"/>
            <a:ext cx="9144000" cy="63094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500" dirty="0" smtClean="0">
                <a:solidFill>
                  <a:srgbClr val="1F4E79"/>
                </a:solidFill>
                <a:effectLst>
                  <a:outerShdw blurRad="38100" dist="38100" dir="2700000" algn="tl">
                    <a:srgbClr val="000000">
                      <a:alpha val="43137"/>
                    </a:srgbClr>
                  </a:outerShdw>
                </a:effectLst>
                <a:latin typeface="Arial Rounded MT Bold" panose="020F0704030504030204" pitchFamily="34" charset="0"/>
              </a:rPr>
              <a:t>2- Nós recebemos a plenitude da graça.</a:t>
            </a:r>
            <a:endParaRPr lang="pt-BR" sz="3000" dirty="0">
              <a:solidFill>
                <a:srgbClr val="C00000"/>
              </a:solidFill>
              <a:latin typeface="Arial Rounded MT Bold" panose="020F0704030504030204" pitchFamily="34" charset="0"/>
            </a:endParaRPr>
          </a:p>
        </p:txBody>
      </p:sp>
      <p:sp>
        <p:nvSpPr>
          <p:cNvPr id="6" name="TextBox 5"/>
          <p:cNvSpPr txBox="1"/>
          <p:nvPr/>
        </p:nvSpPr>
        <p:spPr>
          <a:xfrm>
            <a:off x="138793" y="761784"/>
            <a:ext cx="8215498" cy="630942"/>
          </a:xfrm>
          <a:prstGeom prst="rect">
            <a:avLst/>
          </a:prstGeom>
          <a:noFill/>
        </p:spPr>
        <p:txBody>
          <a:bodyPr wrap="square" rtlCol="0">
            <a:spAutoFit/>
          </a:bodyPr>
          <a:lstStyle/>
          <a:p>
            <a:r>
              <a:rPr lang="pt-BR" sz="3500" dirty="0" smtClean="0"/>
              <a:t>I – A graça nos </a:t>
            </a:r>
            <a:r>
              <a:rPr lang="pt-BR" sz="3500" dirty="0"/>
              <a:t>foi </a:t>
            </a:r>
            <a:r>
              <a:rPr lang="pt-BR" sz="3500" dirty="0" smtClean="0"/>
              <a:t>dada (por Ele) </a:t>
            </a:r>
            <a:r>
              <a:rPr lang="pt-BR" sz="3500" dirty="0" smtClean="0">
                <a:solidFill>
                  <a:srgbClr val="C00000"/>
                </a:solidFill>
              </a:rPr>
              <a:t>(1.16)</a:t>
            </a:r>
            <a:r>
              <a:rPr lang="pt-BR" sz="3500" dirty="0" smtClean="0"/>
              <a:t> </a:t>
            </a:r>
            <a:endParaRPr lang="pt-BR" sz="3500" dirty="0"/>
          </a:p>
        </p:txBody>
      </p:sp>
      <p:sp>
        <p:nvSpPr>
          <p:cNvPr id="8" name="TextBox 7"/>
          <p:cNvSpPr txBox="1"/>
          <p:nvPr/>
        </p:nvSpPr>
        <p:spPr>
          <a:xfrm>
            <a:off x="138793" y="1309328"/>
            <a:ext cx="8811985" cy="630942"/>
          </a:xfrm>
          <a:prstGeom prst="rect">
            <a:avLst/>
          </a:prstGeom>
          <a:noFill/>
        </p:spPr>
        <p:txBody>
          <a:bodyPr wrap="square" rtlCol="0">
            <a:spAutoFit/>
          </a:bodyPr>
          <a:lstStyle/>
          <a:p>
            <a:r>
              <a:rPr lang="pt-BR" sz="3500" dirty="0" smtClean="0"/>
              <a:t>II – A graça nos foi revelada (por Ele) </a:t>
            </a:r>
            <a:r>
              <a:rPr lang="pt-BR" sz="3500" dirty="0" smtClean="0">
                <a:solidFill>
                  <a:srgbClr val="C00000"/>
                </a:solidFill>
              </a:rPr>
              <a:t>(1.18)</a:t>
            </a:r>
            <a:r>
              <a:rPr lang="pt-BR" sz="3500" dirty="0" smtClean="0"/>
              <a:t> </a:t>
            </a:r>
            <a:endParaRPr lang="pt-BR" sz="3500" dirty="0"/>
          </a:p>
        </p:txBody>
      </p:sp>
      <p:sp>
        <p:nvSpPr>
          <p:cNvPr id="18" name="Rectangle 17"/>
          <p:cNvSpPr/>
          <p:nvPr/>
        </p:nvSpPr>
        <p:spPr>
          <a:xfrm>
            <a:off x="0" y="2282789"/>
            <a:ext cx="9144000" cy="1146211"/>
          </a:xfrm>
          <a:prstGeom prst="rect">
            <a:avLst/>
          </a:prstGeom>
          <a:solidFill>
            <a:schemeClr val="bg1"/>
          </a:solidFill>
        </p:spPr>
        <p:txBody>
          <a:bodyPr wrap="square">
            <a:spAutoFit/>
          </a:bodyPr>
          <a:lstStyle/>
          <a:p>
            <a:pPr marL="228600" indent="-228600">
              <a:lnSpc>
                <a:spcPct val="107000"/>
              </a:lnSpc>
              <a:spcAft>
                <a:spcPts val="0"/>
              </a:spcAft>
            </a:pPr>
            <a:r>
              <a:rPr lang="pt-BR" sz="3200" dirty="0" smtClean="0">
                <a:solidFill>
                  <a:srgbClr val="C00000"/>
                </a:solidFill>
                <a:latin typeface="Calibri Light" panose="020F0302020204030204" pitchFamily="34" charset="0"/>
                <a:ea typeface="Calibri" panose="020F0502020204030204" pitchFamily="34" charset="0"/>
                <a:cs typeface="Times New Roman" panose="02020603050405020304" pitchFamily="18" charset="0"/>
              </a:rPr>
              <a:t>V18</a:t>
            </a:r>
            <a:r>
              <a:rPr lang="pt-BR" sz="3200" dirty="0" smtClean="0">
                <a:latin typeface="Calibri Light" panose="020F0302020204030204" pitchFamily="34" charset="0"/>
                <a:ea typeface="Calibri" panose="020F0502020204030204" pitchFamily="34" charset="0"/>
                <a:cs typeface="Times New Roman" panose="02020603050405020304" pitchFamily="18" charset="0"/>
              </a:rPr>
              <a:t> </a:t>
            </a:r>
            <a:r>
              <a:rPr lang="pt-BR" sz="3200" dirty="0">
                <a:latin typeface="Calibri Light" panose="020F0302020204030204" pitchFamily="34" charset="0"/>
                <a:ea typeface="Calibri" panose="020F0502020204030204" pitchFamily="34" charset="0"/>
                <a:cs typeface="Times New Roman" panose="02020603050405020304" pitchFamily="18" charset="0"/>
              </a:rPr>
              <a:t>Ninguém jamais viu a Deus; o Deus unigênito, que está no seio do Pai, é </a:t>
            </a:r>
            <a:r>
              <a:rPr lang="pt-BR" sz="3200" b="1" u="sng" dirty="0">
                <a:solidFill>
                  <a:srgbClr val="C00000"/>
                </a:solidFill>
                <a:latin typeface="Calibri Light" panose="020F0302020204030204" pitchFamily="34" charset="0"/>
                <a:ea typeface="Calibri" panose="020F0502020204030204" pitchFamily="34" charset="0"/>
                <a:cs typeface="Times New Roman" panose="02020603050405020304" pitchFamily="18" charset="0"/>
              </a:rPr>
              <a:t>quem o revelou</a:t>
            </a:r>
            <a:r>
              <a:rPr lang="pt-BR" sz="3200" dirty="0">
                <a:latin typeface="Calibri Light" panose="020F0302020204030204" pitchFamily="34" charset="0"/>
                <a:ea typeface="Calibri" panose="020F0502020204030204" pitchFamily="34" charset="0"/>
                <a:cs typeface="Times New Roman" panose="02020603050405020304" pitchFamily="18" charset="0"/>
              </a:rPr>
              <a:t>.</a:t>
            </a:r>
            <a:endParaRPr lang="pt-B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7951" y="3927467"/>
            <a:ext cx="9151950" cy="293053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extBox 8"/>
          <p:cNvSpPr txBox="1"/>
          <p:nvPr/>
        </p:nvSpPr>
        <p:spPr>
          <a:xfrm>
            <a:off x="-7954" y="3429000"/>
            <a:ext cx="9210141" cy="538609"/>
          </a:xfrm>
          <a:prstGeom prst="rect">
            <a:avLst/>
          </a:prstGeom>
          <a:noFill/>
        </p:spPr>
        <p:txBody>
          <a:bodyPr wrap="square" rtlCol="0">
            <a:spAutoFit/>
          </a:bodyPr>
          <a:lstStyle/>
          <a:p>
            <a:pPr algn="ctr"/>
            <a:r>
              <a:rPr lang="pt-BR" sz="2900" dirty="0" smtClean="0">
                <a:solidFill>
                  <a:srgbClr val="002060"/>
                </a:solidFill>
              </a:rPr>
              <a:t>Argumento conclusivo de João</a:t>
            </a:r>
            <a:endParaRPr lang="pt-BR" sz="2900" dirty="0">
              <a:solidFill>
                <a:srgbClr val="002060"/>
              </a:solidFill>
            </a:endParaRPr>
          </a:p>
        </p:txBody>
      </p:sp>
      <p:sp>
        <p:nvSpPr>
          <p:cNvPr id="10" name="TextBox 9"/>
          <p:cNvSpPr txBox="1"/>
          <p:nvPr/>
        </p:nvSpPr>
        <p:spPr>
          <a:xfrm>
            <a:off x="138792" y="4378564"/>
            <a:ext cx="9005207"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Trevas que recebeu luz (1.9) </a:t>
            </a:r>
            <a:endParaRPr lang="pt-BR" sz="3500" dirty="0">
              <a:solidFill>
                <a:schemeClr val="bg1">
                  <a:lumMod val="85000"/>
                </a:schemeClr>
              </a:solidFill>
            </a:endParaRPr>
          </a:p>
        </p:txBody>
      </p:sp>
      <p:sp>
        <p:nvSpPr>
          <p:cNvPr id="11" name="TextBox 10"/>
          <p:cNvSpPr txBox="1"/>
          <p:nvPr/>
        </p:nvSpPr>
        <p:spPr>
          <a:xfrm>
            <a:off x="138793" y="4926108"/>
            <a:ext cx="9005207"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Indulgentes que se tornaram filhos (1.12) </a:t>
            </a:r>
            <a:endParaRPr lang="pt-BR" sz="3500" dirty="0">
              <a:solidFill>
                <a:schemeClr val="bg1">
                  <a:lumMod val="85000"/>
                </a:schemeClr>
              </a:solidFill>
            </a:endParaRPr>
          </a:p>
        </p:txBody>
      </p:sp>
      <p:sp>
        <p:nvSpPr>
          <p:cNvPr id="12" name="TextBox 11"/>
          <p:cNvSpPr txBox="1"/>
          <p:nvPr/>
        </p:nvSpPr>
        <p:spPr>
          <a:xfrm>
            <a:off x="138792" y="5486507"/>
            <a:ext cx="8930393" cy="630942"/>
          </a:xfrm>
          <a:prstGeom prst="rect">
            <a:avLst/>
          </a:prstGeom>
          <a:noFill/>
        </p:spPr>
        <p:txBody>
          <a:bodyPr wrap="square" rtlCol="0">
            <a:spAutoFit/>
          </a:bodyPr>
          <a:lstStyle/>
          <a:p>
            <a:pPr marL="457200" indent="-457200">
              <a:buFont typeface="Arial" panose="020B0604020202020204" pitchFamily="34" charset="0"/>
              <a:buChar char="•"/>
            </a:pPr>
            <a:r>
              <a:rPr lang="pt-BR" sz="3500" dirty="0" smtClean="0">
                <a:solidFill>
                  <a:schemeClr val="bg1">
                    <a:lumMod val="85000"/>
                  </a:schemeClr>
                </a:solidFill>
              </a:rPr>
              <a:t>Condenados que nasceram de novo (1.13)</a:t>
            </a:r>
            <a:endParaRPr lang="pt-BR" sz="3500" dirty="0">
              <a:solidFill>
                <a:schemeClr val="bg1">
                  <a:lumMod val="85000"/>
                </a:schemeClr>
              </a:solidFill>
            </a:endParaRPr>
          </a:p>
        </p:txBody>
      </p:sp>
    </p:spTree>
    <p:extLst>
      <p:ext uri="{BB962C8B-B14F-4D97-AF65-F5344CB8AC3E}">
        <p14:creationId xmlns:p14="http://schemas.microsoft.com/office/powerpoint/2010/main" val="29257548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26" y="0"/>
            <a:ext cx="9163526" cy="6858000"/>
          </a:xfrm>
          <a:prstGeom prst="rect">
            <a:avLst/>
          </a:prstGeom>
        </p:spPr>
      </p:pic>
      <p:sp>
        <p:nvSpPr>
          <p:cNvPr id="6" name="TextBox 5"/>
          <p:cNvSpPr txBox="1"/>
          <p:nvPr/>
        </p:nvSpPr>
        <p:spPr>
          <a:xfrm>
            <a:off x="101968" y="156797"/>
            <a:ext cx="8960390" cy="3400931"/>
          </a:xfrm>
          <a:prstGeom prst="rect">
            <a:avLst/>
          </a:prstGeom>
          <a:noFill/>
          <a:effectLst>
            <a:outerShdw blurRad="152400" dist="317500" dir="5400000" sx="90000" sy="-19000" rotWithShape="0">
              <a:prstClr val="black">
                <a:alpha val="15000"/>
              </a:prstClr>
            </a:outerShdw>
          </a:effectLst>
        </p:spPr>
        <p:txBody>
          <a:bodyPr wrap="square" rtlCol="0">
            <a:spAutoFit/>
          </a:bodyPr>
          <a:lstStyle/>
          <a:p>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Conhecer a </a:t>
            </a:r>
            <a:r>
              <a:rPr lang="pt-BR" sz="5500" b="1" dirty="0" smtClean="0">
                <a:solidFill>
                  <a:schemeClr val="accent1">
                    <a:lumMod val="50000"/>
                  </a:schemeClr>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Jesus</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p>
          <a:p>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e o que nos foi </a:t>
            </a:r>
            <a:r>
              <a:rPr lang="pt-BR" sz="5500" b="1" dirty="0" smtClean="0">
                <a:solidFill>
                  <a:srgbClr val="C00000"/>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revelado</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p>
          <a:p>
            <a:r>
              <a:rPr lang="pt-BR" sz="50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nos</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leva a entender que </a:t>
            </a:r>
            <a:r>
              <a:rPr lang="pt-BR" sz="4500" b="1" dirty="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E</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le é o </a:t>
            </a:r>
          </a:p>
          <a:p>
            <a:r>
              <a:rPr lang="pt-BR" sz="5500" b="1" dirty="0" smtClean="0">
                <a:solidFill>
                  <a:schemeClr val="accent1">
                    <a:lumMod val="50000"/>
                  </a:schemeClr>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Único</a:t>
            </a:r>
            <a:r>
              <a:rPr lang="pt-BR" sz="5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 </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digno de ser </a:t>
            </a:r>
            <a:r>
              <a:rPr lang="pt-BR" sz="5500" b="1" dirty="0" smtClean="0">
                <a:solidFill>
                  <a:srgbClr val="C00000"/>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adorado</a:t>
            </a:r>
            <a:r>
              <a:rPr lang="pt-BR" sz="4500" b="1" dirty="0" smtClean="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rPr>
              <a:t>.</a:t>
            </a:r>
            <a:endParaRPr lang="pt-BR" sz="4500" b="1" dirty="0">
              <a:solidFill>
                <a:schemeClr val="bg1"/>
              </a:solidFill>
              <a:effectLst>
                <a:outerShdw blurRad="63500" sx="102000" sy="102000" algn="ctr"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01982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750" fill="hold"/>
                                        <p:tgtEl>
                                          <p:spTgt spid="6"/>
                                        </p:tgtEl>
                                        <p:attrNameLst>
                                          <p:attrName>ppt_w</p:attrName>
                                        </p:attrNameLst>
                                      </p:cBhvr>
                                      <p:tavLst>
                                        <p:tav tm="0">
                                          <p:val>
                                            <p:fltVal val="0"/>
                                          </p:val>
                                        </p:tav>
                                        <p:tav tm="100000">
                                          <p:val>
                                            <p:strVal val="#ppt_w"/>
                                          </p:val>
                                        </p:tav>
                                      </p:tavLst>
                                    </p:anim>
                                    <p:anim calcmode="lin" valueType="num">
                                      <p:cBhvr>
                                        <p:cTn id="8" dur="1750" fill="hold"/>
                                        <p:tgtEl>
                                          <p:spTgt spid="6"/>
                                        </p:tgtEl>
                                        <p:attrNameLst>
                                          <p:attrName>ppt_h</p:attrName>
                                        </p:attrNameLst>
                                      </p:cBhvr>
                                      <p:tavLst>
                                        <p:tav tm="0">
                                          <p:val>
                                            <p:fltVal val="0"/>
                                          </p:val>
                                        </p:tav>
                                        <p:tav tm="100000">
                                          <p:val>
                                            <p:strVal val="#ppt_h"/>
                                          </p:val>
                                        </p:tav>
                                      </p:tavLst>
                                    </p:anim>
                                    <p:animEffect transition="in" filter="fade">
                                      <p:cBhvr>
                                        <p:cTn id="9"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946</TotalTime>
  <Words>3932</Words>
  <Application>Microsoft Office PowerPoint</Application>
  <PresentationFormat>On-screen Show (4:3)</PresentationFormat>
  <Paragraphs>261</Paragraphs>
  <Slides>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Arial Rounded MT Bold</vt:lpstr>
      <vt:lpstr>Calibri</vt:lpstr>
      <vt:lpstr>Calibri Light</vt:lpstr>
      <vt:lpstr>Century Gothic</vt:lpstr>
      <vt:lpstr>SPIonic</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Paulo Tavares</dc:creator>
  <cp:lastModifiedBy>Paulo Tavares</cp:lastModifiedBy>
  <cp:revision>77</cp:revision>
  <dcterms:created xsi:type="dcterms:W3CDTF">2015-02-28T18:51:08Z</dcterms:created>
  <dcterms:modified xsi:type="dcterms:W3CDTF">2015-03-22T02:41:36Z</dcterms:modified>
</cp:coreProperties>
</file>